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1"/>
  </p:notesMasterIdLst>
  <p:sldIdLst>
    <p:sldId id="273" r:id="rId2"/>
    <p:sldId id="319" r:id="rId3"/>
    <p:sldId id="492" r:id="rId4"/>
    <p:sldId id="493" r:id="rId5"/>
    <p:sldId id="494" r:id="rId6"/>
    <p:sldId id="495" r:id="rId7"/>
    <p:sldId id="496" r:id="rId8"/>
    <p:sldId id="432" r:id="rId9"/>
    <p:sldId id="497" r:id="rId10"/>
    <p:sldId id="498" r:id="rId11"/>
    <p:sldId id="499" r:id="rId12"/>
    <p:sldId id="500" r:id="rId13"/>
    <p:sldId id="501" r:id="rId14"/>
    <p:sldId id="502" r:id="rId15"/>
    <p:sldId id="503" r:id="rId16"/>
    <p:sldId id="504" r:id="rId17"/>
    <p:sldId id="505" r:id="rId18"/>
    <p:sldId id="442" r:id="rId19"/>
    <p:sldId id="439" r:id="rId20"/>
    <p:sldId id="441" r:id="rId21"/>
    <p:sldId id="425" r:id="rId22"/>
    <p:sldId id="444" r:id="rId23"/>
    <p:sldId id="445" r:id="rId24"/>
    <p:sldId id="446" r:id="rId25"/>
    <p:sldId id="447" r:id="rId26"/>
    <p:sldId id="448" r:id="rId27"/>
    <p:sldId id="450" r:id="rId28"/>
    <p:sldId id="451" r:id="rId29"/>
    <p:sldId id="454" r:id="rId30"/>
    <p:sldId id="455" r:id="rId31"/>
    <p:sldId id="456" r:id="rId32"/>
    <p:sldId id="469" r:id="rId33"/>
    <p:sldId id="468" r:id="rId34"/>
    <p:sldId id="427" r:id="rId35"/>
    <p:sldId id="430" r:id="rId36"/>
    <p:sldId id="429" r:id="rId37"/>
    <p:sldId id="380" r:id="rId38"/>
    <p:sldId id="414" r:id="rId39"/>
    <p:sldId id="507" r:id="rId40"/>
    <p:sldId id="508" r:id="rId41"/>
    <p:sldId id="509" r:id="rId42"/>
    <p:sldId id="510" r:id="rId43"/>
    <p:sldId id="511" r:id="rId44"/>
    <p:sldId id="512" r:id="rId45"/>
    <p:sldId id="513" r:id="rId46"/>
    <p:sldId id="514" r:id="rId47"/>
    <p:sldId id="515" r:id="rId48"/>
    <p:sldId id="516" r:id="rId49"/>
    <p:sldId id="517" r:id="rId50"/>
    <p:sldId id="518" r:id="rId51"/>
    <p:sldId id="519" r:id="rId52"/>
    <p:sldId id="520" r:id="rId53"/>
    <p:sldId id="521" r:id="rId54"/>
    <p:sldId id="522" r:id="rId55"/>
    <p:sldId id="523" r:id="rId56"/>
    <p:sldId id="524" r:id="rId57"/>
    <p:sldId id="525" r:id="rId58"/>
    <p:sldId id="526" r:id="rId59"/>
    <p:sldId id="527" r:id="rId60"/>
    <p:sldId id="458" r:id="rId61"/>
    <p:sldId id="459" r:id="rId62"/>
    <p:sldId id="460" r:id="rId63"/>
    <p:sldId id="461" r:id="rId64"/>
    <p:sldId id="462" r:id="rId65"/>
    <p:sldId id="463" r:id="rId66"/>
    <p:sldId id="464" r:id="rId67"/>
    <p:sldId id="465" r:id="rId68"/>
    <p:sldId id="466" r:id="rId69"/>
    <p:sldId id="467" r:id="rId70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gelio" initials="r" lastIdx="1" clrIdx="0">
    <p:extLst>
      <p:ext uri="{19B8F6BF-5375-455C-9EA6-DF929625EA0E}">
        <p15:presenceInfo xmlns:p15="http://schemas.microsoft.com/office/powerpoint/2012/main" userId="rogeli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8EDFE"/>
    <a:srgbClr val="B0F1FE"/>
    <a:srgbClr val="63E3FD"/>
    <a:srgbClr val="33DB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55" autoAdjust="0"/>
    <p:restoredTop sz="59347" autoAdjust="0"/>
  </p:normalViewPr>
  <p:slideViewPr>
    <p:cSldViewPr snapToGrid="0">
      <p:cViewPr varScale="1">
        <p:scale>
          <a:sx n="43" d="100"/>
          <a:sy n="43" d="100"/>
        </p:scale>
        <p:origin x="1908" y="6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image" Target="../media/image82.wmf"/><Relationship Id="rId1" Type="http://schemas.openxmlformats.org/officeDocument/2006/relationships/image" Target="../media/image8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C5D07E-2BC9-4A24-AE64-9A27E27509AB}" type="datetimeFigureOut">
              <a:rPr lang="es-ES" smtClean="0"/>
              <a:t>06/06/2019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8C9AFD-B1FF-4A43-AA95-CC2EB89E51F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6020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C9AFD-B1FF-4A43-AA95-CC2EB89E51FF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44954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9B6E98-BA9C-4648-881B-327F340EAA69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2733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9B6E98-BA9C-4648-881B-327F340EAA69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94385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9B6E98-BA9C-4648-881B-327F340EAA69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344528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9B6E98-BA9C-4648-881B-327F340EAA69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0896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9B6E98-BA9C-4648-881B-327F340EAA69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315067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9B6E98-BA9C-4648-881B-327F340EAA69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967265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9B6E98-BA9C-4648-881B-327F340EAA69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61371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9B6E98-BA9C-4648-881B-327F340EAA69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71540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baseline="0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C9AFD-B1FF-4A43-AA95-CC2EB89E51FF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06630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baseline="0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C9AFD-B1FF-4A43-AA95-CC2EB89E51FF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9816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baseline="0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C9AFD-B1FF-4A43-AA95-CC2EB89E51FF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79078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baseline="0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C9AFD-B1FF-4A43-AA95-CC2EB89E51FF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59152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baseline="0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C9AFD-B1FF-4A43-AA95-CC2EB89E51FF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49441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baseline="0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C9AFD-B1FF-4A43-AA95-CC2EB89E51FF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9459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C3153-644F-C246-B95C-F81F50EFD28D}" type="slidenum">
              <a:rPr lang="es-ES_tradnl" smtClean="0"/>
              <a:t>24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136850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C3153-644F-C246-B95C-F81F50EFD28D}" type="slidenum">
              <a:rPr lang="es-ES_tradnl" smtClean="0"/>
              <a:t>25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645399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C3153-644F-C246-B95C-F81F50EFD28D}" type="slidenum">
              <a:rPr lang="es-ES_tradnl" smtClean="0"/>
              <a:t>26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024842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C9AFD-B1FF-4A43-AA95-CC2EB89E51FF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2829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baseline="0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C9AFD-B1FF-4A43-AA95-CC2EB89E51FF}" type="slidenum">
              <a:rPr lang="es-ES" smtClean="0"/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36936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baseline="0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C9AFD-B1FF-4A43-AA95-CC2EB89E51FF}" type="slidenum">
              <a:rPr lang="es-ES" smtClean="0"/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13743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baseline="0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C9AFD-B1FF-4A43-AA95-CC2EB89E51FF}" type="slidenum">
              <a:rPr lang="es-ES" smtClean="0"/>
              <a:t>36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3823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9B6E98-BA9C-4648-881B-327F340EAA69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26328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baseline="0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C9AFD-B1FF-4A43-AA95-CC2EB89E51FF}" type="slidenum">
              <a:rPr lang="es-ES" smtClean="0"/>
              <a:t>37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89917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baseline="0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C9AFD-B1FF-4A43-AA95-CC2EB89E51FF}" type="slidenum">
              <a:rPr lang="es-ES" smtClean="0"/>
              <a:t>38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67008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Explicar</a:t>
            </a:r>
            <a:r>
              <a:rPr lang="es-ES" baseline="0" dirty="0" smtClean="0"/>
              <a:t> qué es una </a:t>
            </a:r>
            <a:r>
              <a:rPr lang="es-ES" baseline="0" dirty="0" err="1" smtClean="0"/>
              <a:t>microsonda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9B6E98-BA9C-4648-881B-327F340EAA69}" type="slidenum">
              <a:rPr lang="es-ES" smtClean="0"/>
              <a:t>46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517727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9B6E98-BA9C-4648-881B-327F340EAA69}" type="slidenum">
              <a:rPr lang="es-ES" smtClean="0"/>
              <a:t>52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22820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9B6E98-BA9C-4648-881B-327F340EAA69}" type="slidenum">
              <a:rPr lang="es-ES" smtClean="0"/>
              <a:t>53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479511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9B6E98-BA9C-4648-881B-327F340EAA69}" type="slidenum">
              <a:rPr lang="es-ES" smtClean="0"/>
              <a:t>54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64323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C9AFD-B1FF-4A43-AA95-CC2EB89E51FF}" type="slidenum">
              <a:rPr lang="es-ES" smtClean="0"/>
              <a:t>55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930315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dirty="0" err="1" smtClean="0"/>
              <a:t>this</a:t>
            </a:r>
            <a:r>
              <a:rPr lang="es-ES" dirty="0" smtClean="0"/>
              <a:t> particular test, </a:t>
            </a:r>
            <a:r>
              <a:rPr lang="es-ES" dirty="0" err="1" smtClean="0"/>
              <a:t>we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shot</a:t>
            </a:r>
            <a:r>
              <a:rPr lang="es-ES" baseline="0" dirty="0" smtClean="0"/>
              <a:t> at 10 </a:t>
            </a:r>
            <a:r>
              <a:rPr lang="es-ES" baseline="0" dirty="0" err="1" smtClean="0"/>
              <a:t>different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instants</a:t>
            </a:r>
            <a:r>
              <a:rPr lang="es-ES" baseline="0" dirty="0" smtClean="0"/>
              <a:t> per </a:t>
            </a:r>
            <a:r>
              <a:rPr lang="es-ES" baseline="0" dirty="0" err="1" smtClean="0"/>
              <a:t>period</a:t>
            </a:r>
            <a:r>
              <a:rPr lang="es-ES" baseline="0" dirty="0" smtClean="0"/>
              <a:t> to </a:t>
            </a:r>
            <a:r>
              <a:rPr lang="es-ES" baseline="0" dirty="0" err="1" smtClean="0"/>
              <a:t>obtain</a:t>
            </a:r>
            <a:r>
              <a:rPr lang="es-ES" baseline="0" dirty="0" smtClean="0"/>
              <a:t> a </a:t>
            </a:r>
            <a:r>
              <a:rPr lang="es-ES" baseline="0" dirty="0" err="1" smtClean="0"/>
              <a:t>percentage</a:t>
            </a:r>
            <a:r>
              <a:rPr lang="es-ES" baseline="0" dirty="0" smtClean="0"/>
              <a:t>: </a:t>
            </a:r>
            <a:r>
              <a:rPr lang="es-ES" baseline="0" dirty="0" err="1" smtClean="0"/>
              <a:t>for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example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if</a:t>
            </a:r>
            <a:r>
              <a:rPr lang="es-ES" baseline="0" dirty="0" smtClean="0"/>
              <a:t> 7 </a:t>
            </a:r>
            <a:r>
              <a:rPr lang="es-ES" baseline="0" dirty="0" err="1" smtClean="0"/>
              <a:t>impacts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generate</a:t>
            </a:r>
            <a:r>
              <a:rPr lang="es-ES" baseline="0" dirty="0" smtClean="0"/>
              <a:t> a SEU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have</a:t>
            </a:r>
            <a:r>
              <a:rPr lang="es-ES" baseline="0" dirty="0" smtClean="0"/>
              <a:t> a </a:t>
            </a:r>
            <a:r>
              <a:rPr lang="es-ES" baseline="0" dirty="0" err="1" smtClean="0"/>
              <a:t>sensitivity</a:t>
            </a:r>
            <a:r>
              <a:rPr lang="es-ES" baseline="0" dirty="0" smtClean="0"/>
              <a:t> of 70%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C3153-644F-C246-B95C-F81F50EFD28D}" type="slidenum">
              <a:rPr lang="es-ES_tradnl" smtClean="0"/>
              <a:t>69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86156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9B6E98-BA9C-4648-881B-327F340EAA69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50134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9B6E98-BA9C-4648-881B-327F340EAA69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03968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9B6E98-BA9C-4648-881B-327F340EAA69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43225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9B6E98-BA9C-4648-881B-327F340EAA69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97194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baseline="0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C9AFD-B1FF-4A43-AA95-CC2EB89E51FF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52150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9B6E98-BA9C-4648-881B-327F340EAA69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1901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339943/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9BFFF-7E1D-472C-A550-A7C805D97650}" type="datetimeFigureOut">
              <a:rPr lang="es-ES" smtClean="0"/>
              <a:t>06/06/2019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A16AD-2BA1-423A-94F7-F3E203D06A9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5312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9BFFF-7E1D-472C-A550-A7C805D97650}" type="datetimeFigureOut">
              <a:rPr lang="es-ES" smtClean="0"/>
              <a:t>06/06/2019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A16AD-2BA1-423A-94F7-F3E203D06A9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5921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9BFFF-7E1D-472C-A550-A7C805D97650}" type="datetimeFigureOut">
              <a:rPr lang="es-ES" smtClean="0"/>
              <a:t>06/06/2019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A16AD-2BA1-423A-94F7-F3E203D06A9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75279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4"/>
          <p:cNvSpPr>
            <a:spLocks noChangeArrowheads="1"/>
          </p:cNvSpPr>
          <p:nvPr userDrawn="1"/>
        </p:nvSpPr>
        <p:spPr bwMode="auto">
          <a:xfrm>
            <a:off x="0" y="1"/>
            <a:ext cx="6096000" cy="333375"/>
          </a:xfrm>
          <a:prstGeom prst="rect">
            <a:avLst/>
          </a:prstGeom>
          <a:solidFill>
            <a:srgbClr val="3164AB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1200" noProof="0" dirty="0" err="1" smtClean="0">
                <a:solidFill>
                  <a:schemeClr val="bg1"/>
                </a:solidFill>
              </a:rPr>
              <a:t>F.R.Palomo</a:t>
            </a:r>
            <a:endParaRPr lang="en-US" sz="1200" noProof="0" dirty="0">
              <a:solidFill>
                <a:schemeClr val="bg1"/>
              </a:solidFill>
            </a:endParaRPr>
          </a:p>
        </p:txBody>
      </p:sp>
      <p:sp>
        <p:nvSpPr>
          <p:cNvPr id="10" name="Rectangle 15"/>
          <p:cNvSpPr>
            <a:spLocks noChangeArrowheads="1"/>
          </p:cNvSpPr>
          <p:nvPr userDrawn="1"/>
        </p:nvSpPr>
        <p:spPr bwMode="auto">
          <a:xfrm>
            <a:off x="6096000" y="1"/>
            <a:ext cx="6096000" cy="333375"/>
          </a:xfrm>
          <a:prstGeom prst="rect">
            <a:avLst/>
          </a:prstGeom>
          <a:solidFill>
            <a:srgbClr val="93A0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>
              <a:defRPr/>
            </a:pPr>
            <a:r>
              <a:rPr lang="es-ES" sz="1200" dirty="0" smtClean="0">
                <a:solidFill>
                  <a:schemeClr val="bg1"/>
                </a:solidFill>
              </a:rPr>
              <a:t>RBI Meeting </a:t>
            </a:r>
            <a:fld id="{A355FF45-698C-4C83-9F76-7B7D7A233417}" type="slidenum">
              <a:rPr lang="es-ES" sz="1200" smtClean="0">
                <a:solidFill>
                  <a:schemeClr val="bg1"/>
                </a:solidFill>
              </a:rPr>
              <a:pPr algn="r">
                <a:defRPr/>
              </a:pPr>
              <a:t>‹Nº›</a:t>
            </a:fld>
            <a:r>
              <a:rPr lang="es-ES" sz="1200" dirty="0" smtClean="0">
                <a:solidFill>
                  <a:schemeClr val="bg1"/>
                </a:solidFill>
              </a:rPr>
              <a:t>/38</a:t>
            </a:r>
          </a:p>
        </p:txBody>
      </p:sp>
      <p:sp>
        <p:nvSpPr>
          <p:cNvPr id="11" name="Rectangle 16"/>
          <p:cNvSpPr>
            <a:spLocks noChangeArrowheads="1"/>
          </p:cNvSpPr>
          <p:nvPr userDrawn="1"/>
        </p:nvSpPr>
        <p:spPr bwMode="auto">
          <a:xfrm>
            <a:off x="0" y="333375"/>
            <a:ext cx="12192000" cy="71438"/>
          </a:xfrm>
          <a:prstGeom prst="rect">
            <a:avLst/>
          </a:prstGeom>
          <a:solidFill>
            <a:srgbClr val="EAAE5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 sz="1800"/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453188"/>
            <a:ext cx="6096000" cy="404812"/>
          </a:xfrm>
          <a:prstGeom prst="rect">
            <a:avLst/>
          </a:prstGeom>
          <a:solidFill>
            <a:srgbClr val="93A0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>
              <a:defRPr/>
            </a:pPr>
            <a:endParaRPr lang="es-ES" sz="1200" dirty="0">
              <a:solidFill>
                <a:schemeClr val="bg1"/>
              </a:solidFill>
            </a:endParaRPr>
          </a:p>
        </p:txBody>
      </p:sp>
      <p:sp>
        <p:nvSpPr>
          <p:cNvPr id="20" name="Rectangle 18"/>
          <p:cNvSpPr>
            <a:spLocks noChangeArrowheads="1"/>
          </p:cNvSpPr>
          <p:nvPr userDrawn="1"/>
        </p:nvSpPr>
        <p:spPr bwMode="auto">
          <a:xfrm>
            <a:off x="6096000" y="6453188"/>
            <a:ext cx="6096000" cy="404812"/>
          </a:xfrm>
          <a:prstGeom prst="rect">
            <a:avLst/>
          </a:prstGeom>
          <a:solidFill>
            <a:srgbClr val="3164AB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s-ES" sz="1200" dirty="0" smtClean="0">
                <a:solidFill>
                  <a:schemeClr val="bg1"/>
                </a:solidFill>
              </a:rPr>
              <a:t>   RBI </a:t>
            </a:r>
            <a:r>
              <a:rPr lang="es-ES" sz="1200" dirty="0" err="1" smtClean="0">
                <a:solidFill>
                  <a:schemeClr val="bg1"/>
                </a:solidFill>
              </a:rPr>
              <a:t>Institute</a:t>
            </a:r>
            <a:r>
              <a:rPr lang="es-ES" sz="1200" dirty="0" smtClean="0">
                <a:solidFill>
                  <a:schemeClr val="bg1"/>
                </a:solidFill>
              </a:rPr>
              <a:t>,</a:t>
            </a:r>
            <a:r>
              <a:rPr lang="es-ES" sz="1200" baseline="0" dirty="0" smtClean="0">
                <a:solidFill>
                  <a:schemeClr val="bg1"/>
                </a:solidFill>
              </a:rPr>
              <a:t> Zagreb, </a:t>
            </a:r>
            <a:r>
              <a:rPr lang="es-ES" sz="1200" baseline="0" dirty="0" err="1" smtClean="0">
                <a:solidFill>
                  <a:schemeClr val="bg1"/>
                </a:solidFill>
              </a:rPr>
              <a:t>Croatia</a:t>
            </a:r>
            <a:r>
              <a:rPr lang="es-ES" sz="1200" dirty="0" smtClean="0">
                <a:solidFill>
                  <a:schemeClr val="bg1"/>
                </a:solidFill>
              </a:rPr>
              <a:t> </a:t>
            </a:r>
            <a:r>
              <a:rPr lang="es-ES" sz="1200" dirty="0" smtClean="0">
                <a:solidFill>
                  <a:schemeClr val="bg1"/>
                </a:solidFill>
              </a:rPr>
              <a:t>4-5th </a:t>
            </a:r>
            <a:r>
              <a:rPr lang="es-ES" sz="1200" dirty="0" smtClean="0">
                <a:solidFill>
                  <a:schemeClr val="bg1"/>
                </a:solidFill>
              </a:rPr>
              <a:t>June </a:t>
            </a:r>
            <a:r>
              <a:rPr lang="es-ES" sz="1200" baseline="0" dirty="0" smtClean="0">
                <a:solidFill>
                  <a:schemeClr val="bg1"/>
                </a:solidFill>
              </a:rPr>
              <a:t>2019</a:t>
            </a:r>
            <a:endParaRPr lang="es-ES" sz="1200" dirty="0">
              <a:solidFill>
                <a:schemeClr val="bg1"/>
              </a:solidFill>
            </a:endParaRPr>
          </a:p>
        </p:txBody>
      </p:sp>
      <p:sp>
        <p:nvSpPr>
          <p:cNvPr id="21" name="Rectangle 19"/>
          <p:cNvSpPr>
            <a:spLocks noChangeArrowheads="1"/>
          </p:cNvSpPr>
          <p:nvPr userDrawn="1"/>
        </p:nvSpPr>
        <p:spPr bwMode="auto">
          <a:xfrm>
            <a:off x="0" y="6381750"/>
            <a:ext cx="12192000" cy="71438"/>
          </a:xfrm>
          <a:prstGeom prst="rect">
            <a:avLst/>
          </a:prstGeom>
          <a:solidFill>
            <a:srgbClr val="EAAE5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 sz="1800"/>
          </a:p>
        </p:txBody>
      </p:sp>
      <p:pic>
        <p:nvPicPr>
          <p:cNvPr id="22" name="Picture 69" descr="C:\Documents and Settings\Pablo\Escritorio\19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56727"/>
            <a:ext cx="466724" cy="401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  <a:hlinkClick r:id="rId3"/>
              </a:rPr>
              <a:t>https://indico.cern.ch/event/339943/</a:t>
            </a:r>
            <a:r>
              <a:rPr kumimoji="0" lang="es-E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029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9BFFF-7E1D-472C-A550-A7C805D97650}" type="datetimeFigureOut">
              <a:rPr lang="es-ES" smtClean="0"/>
              <a:t>06/06/2019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A16AD-2BA1-423A-94F7-F3E203D06A9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1316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9BFFF-7E1D-472C-A550-A7C805D97650}" type="datetimeFigureOut">
              <a:rPr lang="es-ES" smtClean="0"/>
              <a:t>06/06/2019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A16AD-2BA1-423A-94F7-F3E203D06A9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4017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9BFFF-7E1D-472C-A550-A7C805D97650}" type="datetimeFigureOut">
              <a:rPr lang="es-ES" smtClean="0"/>
              <a:t>06/06/2019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A16AD-2BA1-423A-94F7-F3E203D06A9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9987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9BFFF-7E1D-472C-A550-A7C805D97650}" type="datetimeFigureOut">
              <a:rPr lang="es-ES" smtClean="0"/>
              <a:t>06/06/2019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A16AD-2BA1-423A-94F7-F3E203D06A9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0334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9BFFF-7E1D-472C-A550-A7C805D97650}" type="datetimeFigureOut">
              <a:rPr lang="es-ES" smtClean="0"/>
              <a:t>06/06/2019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A16AD-2BA1-423A-94F7-F3E203D06A9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664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9BFFF-7E1D-472C-A550-A7C805D97650}" type="datetimeFigureOut">
              <a:rPr lang="es-ES" smtClean="0"/>
              <a:t>06/06/2019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A16AD-2BA1-423A-94F7-F3E203D06A9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9067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9BFFF-7E1D-472C-A550-A7C805D97650}" type="datetimeFigureOut">
              <a:rPr lang="es-ES" smtClean="0"/>
              <a:t>06/06/2019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A16AD-2BA1-423A-94F7-F3E203D06A9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7034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9BFFF-7E1D-472C-A550-A7C805D97650}" type="datetimeFigureOut">
              <a:rPr lang="es-ES" smtClean="0"/>
              <a:t>06/06/2019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A16AD-2BA1-423A-94F7-F3E203D06A9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3793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9BFFF-7E1D-472C-A550-A7C805D97650}" type="datetimeFigureOut">
              <a:rPr lang="es-ES" smtClean="0"/>
              <a:t>06/06/2019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8A16AD-2BA1-423A-94F7-F3E203D06A9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0311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fpalomo@us.es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1.e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24.emf"/><Relationship Id="rId7" Type="http://schemas.openxmlformats.org/officeDocument/2006/relationships/image" Target="../media/image28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10" Type="http://schemas.openxmlformats.org/officeDocument/2006/relationships/image" Target="../media/image31.jpg"/><Relationship Id="rId4" Type="http://schemas.openxmlformats.org/officeDocument/2006/relationships/image" Target="../media/image25.emf"/><Relationship Id="rId9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emf"/><Relationship Id="rId5" Type="http://schemas.openxmlformats.org/officeDocument/2006/relationships/image" Target="../media/image34.jpg"/><Relationship Id="rId4" Type="http://schemas.openxmlformats.org/officeDocument/2006/relationships/image" Target="../media/image3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emf"/><Relationship Id="rId4" Type="http://schemas.openxmlformats.org/officeDocument/2006/relationships/hyperlink" Target="https://doi.org/10.1109/LATW.2013.6562682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indico.cern.ch/event/277669/" TargetMode="External"/><Relationship Id="rId4" Type="http://schemas.openxmlformats.org/officeDocument/2006/relationships/hyperlink" Target="http://microelectronics.esa.int/amicsa/2012/amicsa2012.htm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2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7.png"/><Relationship Id="rId5" Type="http://schemas.openxmlformats.org/officeDocument/2006/relationships/image" Target="../media/image56.emf"/><Relationship Id="rId4" Type="http://schemas.openxmlformats.org/officeDocument/2006/relationships/oleObject" Target="../embeddings/oleObject3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61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9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4.emf"/><Relationship Id="rId4" Type="http://schemas.openxmlformats.org/officeDocument/2006/relationships/image" Target="../media/image73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7.jpeg"/><Relationship Id="rId4" Type="http://schemas.openxmlformats.org/officeDocument/2006/relationships/image" Target="../media/image76.ti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mailto:rogelio@zipi.us.es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image" Target="../media/image84.jpeg"/><Relationship Id="rId7" Type="http://schemas.openxmlformats.org/officeDocument/2006/relationships/image" Target="../media/image82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81.wmf"/><Relationship Id="rId10" Type="http://schemas.openxmlformats.org/officeDocument/2006/relationships/image" Target="../media/image85.png"/><Relationship Id="rId4" Type="http://schemas.openxmlformats.org/officeDocument/2006/relationships/oleObject" Target="../embeddings/oleObject5.bin"/><Relationship Id="rId9" Type="http://schemas.openxmlformats.org/officeDocument/2006/relationships/image" Target="../media/image83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5.png"/><Relationship Id="rId5" Type="http://schemas.openxmlformats.org/officeDocument/2006/relationships/image" Target="../media/image94.jpeg"/><Relationship Id="rId4" Type="http://schemas.openxmlformats.org/officeDocument/2006/relationships/image" Target="../media/image9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7.png"/><Relationship Id="rId5" Type="http://schemas.openxmlformats.org/officeDocument/2006/relationships/image" Target="../media/image93.png"/><Relationship Id="rId4" Type="http://schemas.openxmlformats.org/officeDocument/2006/relationships/image" Target="../media/image94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jpeg"/><Relationship Id="rId7" Type="http://schemas.openxmlformats.org/officeDocument/2006/relationships/image" Target="../media/image103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7" Type="http://schemas.openxmlformats.org/officeDocument/2006/relationships/image" Target="../media/image105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7" Type="http://schemas.openxmlformats.org/officeDocument/2006/relationships/image" Target="../media/image106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7" Type="http://schemas.openxmlformats.org/officeDocument/2006/relationships/image" Target="../media/image107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5.jpe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0.jpe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2.png"/><Relationship Id="rId4" Type="http://schemas.openxmlformats.org/officeDocument/2006/relationships/image" Target="../media/image119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0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9"/>
          <p:cNvSpPr>
            <a:spLocks noChangeArrowheads="1"/>
          </p:cNvSpPr>
          <p:nvPr/>
        </p:nvSpPr>
        <p:spPr bwMode="auto">
          <a:xfrm>
            <a:off x="2312670" y="1814435"/>
            <a:ext cx="8103452" cy="1629234"/>
          </a:xfrm>
          <a:prstGeom prst="roundRect">
            <a:avLst>
              <a:gd name="adj" fmla="val 15046"/>
            </a:avLst>
          </a:prstGeom>
          <a:solidFill>
            <a:srgbClr val="3164AB"/>
          </a:solidFill>
          <a:ln w="9525">
            <a:noFill/>
            <a:round/>
            <a:headEnd/>
            <a:tailEnd/>
          </a:ln>
          <a:effectLst>
            <a:outerShdw dist="89803" dir="2700000" algn="ctr" rotWithShape="0">
              <a:srgbClr val="B2B2B2">
                <a:alpha val="50000"/>
              </a:srgbClr>
            </a:outerShdw>
          </a:effectLst>
        </p:spPr>
        <p:txBody>
          <a:bodyPr wrap="square" anchor="ctr"/>
          <a:lstStyle/>
          <a:p>
            <a:pPr algn="ctr">
              <a:defRPr/>
            </a:pPr>
            <a:r>
              <a:rPr lang="en-GB" sz="3200" dirty="0" smtClean="0">
                <a:solidFill>
                  <a:srgbClr val="EAEAEA"/>
                </a:solidFill>
              </a:rPr>
              <a:t>SEE Testing of VLSI electronics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312670" y="3938772"/>
            <a:ext cx="7679986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GB" kern="0" dirty="0"/>
              <a:t>F.R. </a:t>
            </a:r>
            <a:r>
              <a:rPr lang="en-GB" kern="0" dirty="0" smtClean="0"/>
              <a:t>Palomo</a:t>
            </a:r>
            <a:r>
              <a:rPr lang="en-GB" kern="0" baseline="30000" dirty="0" smtClean="0"/>
              <a:t>1</a:t>
            </a:r>
            <a:r>
              <a:rPr lang="en-GB" kern="0" dirty="0" smtClean="0"/>
              <a:t>, E.López-Morillo</a:t>
            </a:r>
            <a:r>
              <a:rPr lang="en-GB" kern="0" baseline="30000" dirty="0" smtClean="0"/>
              <a:t>1</a:t>
            </a:r>
            <a:r>
              <a:rPr lang="en-GB" kern="0" dirty="0" smtClean="0"/>
              <a:t>,F. Márquez</a:t>
            </a:r>
            <a:r>
              <a:rPr lang="en-GB" kern="0" baseline="30000" dirty="0" smtClean="0"/>
              <a:t>1</a:t>
            </a:r>
            <a:r>
              <a:rPr lang="en-GB" kern="0" dirty="0" smtClean="0"/>
              <a:t>, </a:t>
            </a:r>
            <a:r>
              <a:rPr lang="en-GB" kern="0" dirty="0"/>
              <a:t>F.Muñoz</a:t>
            </a:r>
            <a:r>
              <a:rPr lang="en-GB" kern="0" baseline="30000" dirty="0"/>
              <a:t>1 </a:t>
            </a:r>
            <a:endParaRPr lang="en-GB" kern="0" baseline="30000" dirty="0" smtClean="0"/>
          </a:p>
          <a:p>
            <a:pPr lvl="0" algn="ctr">
              <a:defRPr/>
            </a:pPr>
            <a:r>
              <a:rPr lang="en-GB" kern="0" dirty="0" smtClean="0">
                <a:hlinkClick r:id="rId3"/>
              </a:rPr>
              <a:t>fpalomo@us.es</a:t>
            </a:r>
            <a:endParaRPr lang="en-GB" kern="0" dirty="0" smtClean="0"/>
          </a:p>
          <a:p>
            <a:pPr algn="ctr">
              <a:defRPr/>
            </a:pPr>
            <a:r>
              <a:rPr lang="en-GB" sz="1600" kern="0" baseline="30000" dirty="0" smtClean="0"/>
              <a:t>1</a:t>
            </a:r>
            <a:r>
              <a:rPr lang="en-GB" sz="1600" kern="0" dirty="0" smtClean="0"/>
              <a:t>Departamento </a:t>
            </a:r>
            <a:r>
              <a:rPr lang="en-GB" sz="1600" kern="0" dirty="0" err="1" smtClean="0"/>
              <a:t>Ingeniería</a:t>
            </a:r>
            <a:r>
              <a:rPr lang="en-GB" sz="1600" kern="0" dirty="0" smtClean="0"/>
              <a:t> </a:t>
            </a:r>
            <a:r>
              <a:rPr lang="en-GB" sz="1600" kern="0" dirty="0" err="1" smtClean="0"/>
              <a:t>Electrónica</a:t>
            </a:r>
            <a:r>
              <a:rPr lang="en-GB" sz="1600" kern="0" dirty="0" smtClean="0"/>
              <a:t>, </a:t>
            </a:r>
            <a:r>
              <a:rPr lang="en-GB" sz="1600" kern="0" dirty="0" err="1" smtClean="0"/>
              <a:t>Escuela</a:t>
            </a:r>
            <a:r>
              <a:rPr lang="en-GB" sz="1600" kern="0" dirty="0" smtClean="0"/>
              <a:t> Superior de </a:t>
            </a:r>
            <a:r>
              <a:rPr lang="en-GB" sz="1600" kern="0" dirty="0" err="1" smtClean="0"/>
              <a:t>Ingenieros</a:t>
            </a:r>
            <a:endParaRPr lang="en-GB" sz="1600" kern="0" dirty="0" smtClean="0"/>
          </a:p>
          <a:p>
            <a:pPr algn="ctr">
              <a:defRPr/>
            </a:pPr>
            <a:r>
              <a:rPr lang="en-GB" sz="1600" kern="0" dirty="0" smtClean="0"/>
              <a:t>Universidad de </a:t>
            </a:r>
            <a:r>
              <a:rPr lang="en-GB" sz="1600" kern="0" dirty="0" err="1" smtClean="0"/>
              <a:t>Sevilla</a:t>
            </a:r>
            <a:r>
              <a:rPr lang="en-GB" sz="1600" kern="0" dirty="0" smtClean="0"/>
              <a:t>, Spain</a:t>
            </a:r>
          </a:p>
        </p:txBody>
      </p:sp>
    </p:spTree>
    <p:extLst>
      <p:ext uri="{BB962C8B-B14F-4D97-AF65-F5344CB8AC3E}">
        <p14:creationId xmlns:p14="http://schemas.microsoft.com/office/powerpoint/2010/main" val="253870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Objeto"/>
          <p:cNvGraphicFramePr>
            <a:graphicFrameLocks noChangeAspect="1"/>
          </p:cNvGraphicFramePr>
          <p:nvPr>
            <p:extLst/>
          </p:nvPr>
        </p:nvGraphicFramePr>
        <p:xfrm>
          <a:off x="2207569" y="1391692"/>
          <a:ext cx="7777163" cy="477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5" name="Visio" r:id="rId4" imgW="10291588" imgH="6316996" progId="Visio.Drawing.11">
                  <p:embed/>
                </p:oleObj>
              </mc:Choice>
              <mc:Fallback>
                <p:oleObj name="Visio" r:id="rId4" imgW="10291588" imgH="6316996" progId="Visio.Drawing.11">
                  <p:embed/>
                  <p:pic>
                    <p:nvPicPr>
                      <p:cNvPr id="6" name="5 Objeto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7569" y="1391692"/>
                        <a:ext cx="7777163" cy="4773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1 CuadroTexto"/>
          <p:cNvSpPr txBox="1">
            <a:spLocks noChangeArrowheads="1"/>
          </p:cNvSpPr>
          <p:nvPr/>
        </p:nvSpPr>
        <p:spPr bwMode="auto">
          <a:xfrm>
            <a:off x="1631505" y="404664"/>
            <a:ext cx="892899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 b="1" dirty="0">
                <a:solidFill>
                  <a:schemeClr val="tx1"/>
                </a:solidFill>
              </a:rPr>
              <a:t>Single </a:t>
            </a:r>
            <a:r>
              <a:rPr lang="es-ES" b="1" dirty="0" err="1">
                <a:solidFill>
                  <a:schemeClr val="tx1"/>
                </a:solidFill>
              </a:rPr>
              <a:t>Event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Effect</a:t>
            </a:r>
            <a:r>
              <a:rPr lang="es-ES" dirty="0">
                <a:solidFill>
                  <a:schemeClr val="tx1"/>
                </a:solidFill>
              </a:rPr>
              <a:t> (JPL-NASA): </a:t>
            </a:r>
            <a:r>
              <a:rPr lang="en-US" dirty="0">
                <a:solidFill>
                  <a:schemeClr val="tx1"/>
                </a:solidFill>
              </a:rPr>
              <a:t>radiation-induced errors in microelectronic circuits caused when charged particles lose energy by ionizing the medium through which they pass, leaving behind a wake of electron-hole pairs.</a:t>
            </a:r>
            <a:r>
              <a:rPr lang="es-ES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533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7732" y="786321"/>
            <a:ext cx="7862104" cy="2808925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2815526" y="6151525"/>
            <a:ext cx="62376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dirty="0" err="1"/>
              <a:t>Characterization</a:t>
            </a:r>
            <a:r>
              <a:rPr lang="es-ES" sz="1000" dirty="0"/>
              <a:t> of a comercial 65nm CMOS </a:t>
            </a:r>
            <a:r>
              <a:rPr lang="es-ES" sz="1000" dirty="0" err="1"/>
              <a:t>technology</a:t>
            </a:r>
            <a:r>
              <a:rPr lang="es-ES" sz="1000" dirty="0"/>
              <a:t> </a:t>
            </a:r>
            <a:r>
              <a:rPr lang="es-ES" sz="1000" dirty="0" err="1"/>
              <a:t>for</a:t>
            </a:r>
            <a:r>
              <a:rPr lang="es-ES" sz="1000" dirty="0"/>
              <a:t> SLHC </a:t>
            </a:r>
            <a:r>
              <a:rPr lang="es-ES" sz="1000" dirty="0" err="1"/>
              <a:t>applications</a:t>
            </a:r>
            <a:r>
              <a:rPr lang="es-ES" sz="1000" dirty="0"/>
              <a:t>, </a:t>
            </a:r>
            <a:r>
              <a:rPr lang="es-ES" sz="1000" dirty="0" err="1"/>
              <a:t>S.Bonacini</a:t>
            </a:r>
            <a:r>
              <a:rPr lang="es-ES" sz="1000" dirty="0"/>
              <a:t> et al. 2012 JINST 7 PO1015</a:t>
            </a:r>
            <a:endParaRPr lang="en-US" sz="1000" dirty="0"/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3260547" y="404664"/>
            <a:ext cx="6588224" cy="37446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r>
              <a:rPr lang="es-ES" sz="3600" dirty="0"/>
              <a:t>SEE </a:t>
            </a:r>
            <a:r>
              <a:rPr lang="es-ES" sz="3600" dirty="0" err="1"/>
              <a:t>effects</a:t>
            </a:r>
            <a:r>
              <a:rPr lang="es-ES" sz="3600" dirty="0"/>
              <a:t> are </a:t>
            </a:r>
            <a:r>
              <a:rPr lang="es-ES" sz="3600" dirty="0" err="1"/>
              <a:t>System</a:t>
            </a:r>
            <a:r>
              <a:rPr lang="es-ES" sz="3600" dirty="0"/>
              <a:t> </a:t>
            </a:r>
            <a:r>
              <a:rPr lang="es-ES" sz="3600" dirty="0" err="1"/>
              <a:t>Effects</a:t>
            </a:r>
            <a:endParaRPr lang="es-ES" sz="36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5432" y="3501008"/>
            <a:ext cx="5886704" cy="255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92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 Título"/>
          <p:cNvSpPr txBox="1">
            <a:spLocks/>
          </p:cNvSpPr>
          <p:nvPr/>
        </p:nvSpPr>
        <p:spPr>
          <a:xfrm>
            <a:off x="1510281" y="404664"/>
            <a:ext cx="6588224" cy="504056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r>
              <a:rPr lang="es-ES" sz="3000" dirty="0"/>
              <a:t>CMOS </a:t>
            </a:r>
            <a:r>
              <a:rPr lang="es-ES" sz="3000" dirty="0" err="1"/>
              <a:t>inverter</a:t>
            </a:r>
            <a:r>
              <a:rPr lang="es-ES" sz="3000" dirty="0"/>
              <a:t> response to SEE</a:t>
            </a:r>
          </a:p>
        </p:txBody>
      </p:sp>
      <p:sp>
        <p:nvSpPr>
          <p:cNvPr id="15" name="24 CuadroTexto"/>
          <p:cNvSpPr txBox="1">
            <a:spLocks noChangeArrowheads="1"/>
          </p:cNvSpPr>
          <p:nvPr/>
        </p:nvSpPr>
        <p:spPr bwMode="auto">
          <a:xfrm>
            <a:off x="1631504" y="6034853"/>
            <a:ext cx="90364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9pPr>
          </a:lstStyle>
          <a:p>
            <a:pPr algn="just"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 sz="900" b="1" i="1" dirty="0" err="1">
                <a:solidFill>
                  <a:schemeClr val="tx1"/>
                </a:solidFill>
              </a:rPr>
              <a:t>Robustness</a:t>
            </a:r>
            <a:r>
              <a:rPr lang="es-ES" sz="900" b="1" i="1" dirty="0">
                <a:solidFill>
                  <a:schemeClr val="tx1"/>
                </a:solidFill>
              </a:rPr>
              <a:t> of CMOS </a:t>
            </a:r>
            <a:r>
              <a:rPr lang="es-ES" sz="900" b="1" i="1" dirty="0" err="1">
                <a:solidFill>
                  <a:schemeClr val="tx1"/>
                </a:solidFill>
              </a:rPr>
              <a:t>circuits</a:t>
            </a:r>
            <a:r>
              <a:rPr lang="es-ES" sz="900" b="1" i="1" dirty="0">
                <a:solidFill>
                  <a:schemeClr val="tx1"/>
                </a:solidFill>
              </a:rPr>
              <a:t> </a:t>
            </a:r>
            <a:r>
              <a:rPr lang="es-ES" sz="900" b="1" i="1" dirty="0" err="1">
                <a:solidFill>
                  <a:schemeClr val="tx1"/>
                </a:solidFill>
              </a:rPr>
              <a:t>designed</a:t>
            </a:r>
            <a:r>
              <a:rPr lang="es-ES" sz="900" b="1" i="1" dirty="0">
                <a:solidFill>
                  <a:schemeClr val="tx1"/>
                </a:solidFill>
              </a:rPr>
              <a:t> </a:t>
            </a:r>
            <a:r>
              <a:rPr lang="es-ES" sz="900" b="1" i="1" dirty="0" err="1">
                <a:solidFill>
                  <a:schemeClr val="tx1"/>
                </a:solidFill>
              </a:rPr>
              <a:t>for</a:t>
            </a:r>
            <a:r>
              <a:rPr lang="es-ES" sz="900" b="1" i="1" dirty="0">
                <a:solidFill>
                  <a:schemeClr val="tx1"/>
                </a:solidFill>
              </a:rPr>
              <a:t> </a:t>
            </a:r>
            <a:r>
              <a:rPr lang="es-ES" sz="900" b="1" i="1" dirty="0" err="1">
                <a:solidFill>
                  <a:schemeClr val="tx1"/>
                </a:solidFill>
              </a:rPr>
              <a:t>space</a:t>
            </a:r>
            <a:r>
              <a:rPr lang="es-ES" sz="900" b="1" i="1" dirty="0">
                <a:solidFill>
                  <a:schemeClr val="tx1"/>
                </a:solidFill>
              </a:rPr>
              <a:t> and </a:t>
            </a:r>
            <a:r>
              <a:rPr lang="es-ES" sz="900" b="1" i="1" dirty="0" err="1">
                <a:solidFill>
                  <a:schemeClr val="tx1"/>
                </a:solidFill>
              </a:rPr>
              <a:t>terrestrial</a:t>
            </a:r>
            <a:r>
              <a:rPr lang="es-ES" sz="900" b="1" i="1" dirty="0">
                <a:solidFill>
                  <a:schemeClr val="tx1"/>
                </a:solidFill>
              </a:rPr>
              <a:t> </a:t>
            </a:r>
            <a:r>
              <a:rPr lang="es-ES" sz="900" b="1" i="1" dirty="0" err="1">
                <a:solidFill>
                  <a:schemeClr val="tx1"/>
                </a:solidFill>
              </a:rPr>
              <a:t>environment</a:t>
            </a:r>
            <a:r>
              <a:rPr lang="es-ES" sz="900" b="1" i="1" dirty="0">
                <a:solidFill>
                  <a:schemeClr val="tx1"/>
                </a:solidFill>
              </a:rPr>
              <a:t>, </a:t>
            </a:r>
            <a:r>
              <a:rPr lang="es-ES" sz="900" b="1" i="1" dirty="0" err="1">
                <a:solidFill>
                  <a:schemeClr val="tx1"/>
                </a:solidFill>
              </a:rPr>
              <a:t>J.M:Dutertre</a:t>
            </a:r>
            <a:r>
              <a:rPr lang="es-ES" sz="900" b="1" i="1" dirty="0">
                <a:solidFill>
                  <a:schemeClr val="tx1"/>
                </a:solidFill>
              </a:rPr>
              <a:t>, </a:t>
            </a:r>
            <a:r>
              <a:rPr lang="es-ES" sz="900" b="1" i="1" dirty="0" err="1">
                <a:solidFill>
                  <a:schemeClr val="tx1"/>
                </a:solidFill>
              </a:rPr>
              <a:t>F.M.Roche</a:t>
            </a:r>
            <a:r>
              <a:rPr lang="es-ES" sz="900" b="1" i="1" dirty="0">
                <a:solidFill>
                  <a:schemeClr val="tx1"/>
                </a:solidFill>
              </a:rPr>
              <a:t> </a:t>
            </a:r>
            <a:r>
              <a:rPr lang="en-US" sz="900" dirty="0">
                <a:solidFill>
                  <a:schemeClr val="tx1"/>
                </a:solidFill>
              </a:rPr>
              <a:t>XVI Conference on Design of Circuits and Integrated Systems, Nov 2001, Porto Portugal .</a:t>
            </a:r>
            <a:endParaRPr lang="es-ES" sz="900" dirty="0">
              <a:solidFill>
                <a:schemeClr val="tx1"/>
              </a:solidFill>
            </a:endParaRPr>
          </a:p>
        </p:txBody>
      </p:sp>
      <p:sp>
        <p:nvSpPr>
          <p:cNvPr id="27" name="CuadroTexto 26"/>
          <p:cNvSpPr txBox="1"/>
          <p:nvPr/>
        </p:nvSpPr>
        <p:spPr>
          <a:xfrm>
            <a:off x="1524000" y="82755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600" dirty="0"/>
              <a:t>A simple CMOS </a:t>
            </a:r>
            <a:r>
              <a:rPr lang="es-ES" sz="1600" dirty="0" err="1"/>
              <a:t>inverter</a:t>
            </a:r>
            <a:r>
              <a:rPr lang="es-ES" sz="1600" dirty="0"/>
              <a:t> </a:t>
            </a:r>
            <a:r>
              <a:rPr lang="es-ES" sz="1600" dirty="0" err="1"/>
              <a:t>gate</a:t>
            </a:r>
            <a:r>
              <a:rPr lang="es-ES" sz="1600" dirty="0"/>
              <a:t> shows </a:t>
            </a:r>
            <a:r>
              <a:rPr lang="es-ES" sz="1600" dirty="0" err="1"/>
              <a:t>switching</a:t>
            </a:r>
            <a:r>
              <a:rPr lang="es-ES" sz="1600" dirty="0"/>
              <a:t> </a:t>
            </a:r>
            <a:r>
              <a:rPr lang="es-ES" sz="1600" dirty="0" err="1"/>
              <a:t>behavior</a:t>
            </a:r>
            <a:r>
              <a:rPr lang="es-ES" sz="1600" dirty="0"/>
              <a:t>: </a:t>
            </a:r>
            <a:r>
              <a:rPr lang="es-ES" sz="1600" dirty="0" err="1"/>
              <a:t>its</a:t>
            </a:r>
            <a:r>
              <a:rPr lang="es-ES" sz="1600" dirty="0"/>
              <a:t> </a:t>
            </a:r>
            <a:r>
              <a:rPr lang="es-ES" sz="1600" dirty="0" err="1"/>
              <a:t>able</a:t>
            </a:r>
            <a:r>
              <a:rPr lang="es-ES" sz="1600" dirty="0"/>
              <a:t> to </a:t>
            </a:r>
            <a:r>
              <a:rPr lang="es-ES" sz="1600" dirty="0" err="1"/>
              <a:t>charge</a:t>
            </a:r>
            <a:r>
              <a:rPr lang="es-ES" sz="1600" dirty="0"/>
              <a:t> and </a:t>
            </a:r>
            <a:r>
              <a:rPr lang="es-ES" sz="1600" dirty="0" err="1"/>
              <a:t>discharge</a:t>
            </a:r>
            <a:r>
              <a:rPr lang="es-ES" sz="1600" dirty="0"/>
              <a:t> </a:t>
            </a:r>
            <a:r>
              <a:rPr lang="es-ES" sz="1600" dirty="0" err="1"/>
              <a:t>the</a:t>
            </a:r>
            <a:r>
              <a:rPr lang="es-ES" sz="1600" dirty="0"/>
              <a:t> </a:t>
            </a:r>
            <a:r>
              <a:rPr lang="es-ES" sz="1600" dirty="0" err="1"/>
              <a:t>capacitive</a:t>
            </a:r>
            <a:r>
              <a:rPr lang="es-ES" sz="1600" dirty="0"/>
              <a:t> load </a:t>
            </a:r>
            <a:r>
              <a:rPr lang="es-ES" sz="1600" dirty="0" err="1"/>
              <a:t>when</a:t>
            </a:r>
            <a:r>
              <a:rPr lang="es-ES" sz="1600" dirty="0"/>
              <a:t> </a:t>
            </a:r>
            <a:r>
              <a:rPr lang="es-ES" sz="1600" dirty="0" err="1"/>
              <a:t>V</a:t>
            </a:r>
            <a:r>
              <a:rPr lang="es-ES" sz="1600" baseline="-25000" dirty="0" err="1"/>
              <a:t>out</a:t>
            </a:r>
            <a:r>
              <a:rPr lang="es-ES" sz="1600" dirty="0"/>
              <a:t>=</a:t>
            </a:r>
            <a:r>
              <a:rPr lang="es-ES" sz="1600" dirty="0" err="1"/>
              <a:t>V</a:t>
            </a:r>
            <a:r>
              <a:rPr lang="es-ES" sz="1600" baseline="-25000" dirty="0" err="1"/>
              <a:t>in</a:t>
            </a:r>
            <a:r>
              <a:rPr lang="es-ES" sz="1600" dirty="0"/>
              <a:t> . </a:t>
            </a:r>
            <a:r>
              <a:rPr lang="es-ES" sz="1600" dirty="0" err="1"/>
              <a:t>The</a:t>
            </a:r>
            <a:r>
              <a:rPr lang="es-ES" sz="1600" dirty="0"/>
              <a:t> CMOS </a:t>
            </a:r>
            <a:r>
              <a:rPr lang="es-ES" sz="1600" dirty="0" err="1"/>
              <a:t>inverter</a:t>
            </a:r>
            <a:r>
              <a:rPr lang="es-ES" sz="1600" dirty="0"/>
              <a:t> </a:t>
            </a:r>
            <a:r>
              <a:rPr lang="es-ES" sz="1600" dirty="0" err="1"/>
              <a:t>is</a:t>
            </a:r>
            <a:r>
              <a:rPr lang="es-ES" sz="1600" dirty="0"/>
              <a:t> a </a:t>
            </a:r>
            <a:r>
              <a:rPr lang="es-ES" sz="1600" dirty="0" err="1"/>
              <a:t>basic</a:t>
            </a:r>
            <a:r>
              <a:rPr lang="es-ES" sz="1600" dirty="0"/>
              <a:t> block </a:t>
            </a:r>
            <a:r>
              <a:rPr lang="es-ES" sz="1600" dirty="0" err="1"/>
              <a:t>for</a:t>
            </a:r>
            <a:r>
              <a:rPr lang="es-ES" sz="1600" dirty="0"/>
              <a:t> digital </a:t>
            </a:r>
            <a:r>
              <a:rPr lang="es-ES" sz="1600" dirty="0" err="1"/>
              <a:t>elements</a:t>
            </a:r>
            <a:r>
              <a:rPr lang="es-ES" sz="1600" dirty="0"/>
              <a:t>.</a:t>
            </a:r>
            <a:endParaRPr lang="es-ES" sz="1600" baseline="-25000" dirty="0"/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4415" y="3786005"/>
            <a:ext cx="4798378" cy="2248848"/>
          </a:xfrm>
          <a:prstGeom prst="rect">
            <a:avLst/>
          </a:prstGeom>
        </p:spPr>
      </p:pic>
      <p:grpSp>
        <p:nvGrpSpPr>
          <p:cNvPr id="36" name="Grupo 35"/>
          <p:cNvGrpSpPr/>
          <p:nvPr/>
        </p:nvGrpSpPr>
        <p:grpSpPr>
          <a:xfrm>
            <a:off x="1631505" y="3786006"/>
            <a:ext cx="3467515" cy="2212103"/>
            <a:chOff x="827584" y="1679667"/>
            <a:chExt cx="3289722" cy="2062688"/>
          </a:xfrm>
        </p:grpSpPr>
        <p:pic>
          <p:nvPicPr>
            <p:cNvPr id="31" name="Imagen 3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60175" y="1679667"/>
              <a:ext cx="2357131" cy="2062688"/>
            </a:xfrm>
            <a:prstGeom prst="rect">
              <a:avLst/>
            </a:prstGeom>
          </p:spPr>
        </p:pic>
        <p:pic>
          <p:nvPicPr>
            <p:cNvPr id="32" name="Imagen 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7584" y="2318169"/>
              <a:ext cx="1341751" cy="524719"/>
            </a:xfrm>
            <a:prstGeom prst="rect">
              <a:avLst/>
            </a:prstGeom>
          </p:spPr>
        </p:pic>
        <p:grpSp>
          <p:nvGrpSpPr>
            <p:cNvPr id="33" name="Grupo 32"/>
            <p:cNvGrpSpPr/>
            <p:nvPr/>
          </p:nvGrpSpPr>
          <p:grpSpPr>
            <a:xfrm>
              <a:off x="863847" y="3082496"/>
              <a:ext cx="1305488" cy="484440"/>
              <a:chOff x="8660672" y="3455806"/>
              <a:chExt cx="1305488" cy="484440"/>
            </a:xfrm>
          </p:grpSpPr>
          <p:pic>
            <p:nvPicPr>
              <p:cNvPr id="34" name="Imagen 3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693992" y="3455806"/>
                <a:ext cx="761534" cy="271406"/>
              </a:xfrm>
              <a:prstGeom prst="rect">
                <a:avLst/>
              </a:prstGeom>
            </p:spPr>
          </p:pic>
          <p:pic>
            <p:nvPicPr>
              <p:cNvPr id="35" name="Imagen 34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660672" y="3732168"/>
                <a:ext cx="1305488" cy="208078"/>
              </a:xfrm>
              <a:prstGeom prst="rect">
                <a:avLst/>
              </a:prstGeom>
            </p:spPr>
          </p:pic>
        </p:grpSp>
      </p:grpSp>
      <p:pic>
        <p:nvPicPr>
          <p:cNvPr id="42" name="Imagen 4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0975" y="1677829"/>
            <a:ext cx="2931261" cy="1828195"/>
          </a:xfrm>
          <a:prstGeom prst="rect">
            <a:avLst/>
          </a:prstGeom>
        </p:spPr>
      </p:pic>
      <p:sp>
        <p:nvSpPr>
          <p:cNvPr id="43" name="CuadroTexto 42"/>
          <p:cNvSpPr txBox="1"/>
          <p:nvPr/>
        </p:nvSpPr>
        <p:spPr>
          <a:xfrm>
            <a:off x="4875006" y="3440406"/>
            <a:ext cx="8416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NAND2</a:t>
            </a:r>
            <a:endParaRPr lang="es-ES" sz="1400" baseline="-25000" dirty="0"/>
          </a:p>
        </p:txBody>
      </p:sp>
      <p:sp>
        <p:nvSpPr>
          <p:cNvPr id="44" name="CuadroTexto 43"/>
          <p:cNvSpPr txBox="1"/>
          <p:nvPr/>
        </p:nvSpPr>
        <p:spPr>
          <a:xfrm>
            <a:off x="6297668" y="3429769"/>
            <a:ext cx="8416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NOR2</a:t>
            </a:r>
            <a:endParaRPr lang="es-ES" sz="1400" baseline="-25000" dirty="0"/>
          </a:p>
        </p:txBody>
      </p:sp>
      <p:pic>
        <p:nvPicPr>
          <p:cNvPr id="45" name="Imagen 4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152" y="1640665"/>
            <a:ext cx="3185102" cy="1865360"/>
          </a:xfrm>
          <a:prstGeom prst="rect">
            <a:avLst/>
          </a:prstGeom>
        </p:spPr>
      </p:pic>
      <p:sp>
        <p:nvSpPr>
          <p:cNvPr id="46" name="CuadroTexto 45"/>
          <p:cNvSpPr txBox="1"/>
          <p:nvPr/>
        </p:nvSpPr>
        <p:spPr>
          <a:xfrm>
            <a:off x="8474421" y="3453999"/>
            <a:ext cx="11645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6T SRAM</a:t>
            </a:r>
            <a:endParaRPr lang="es-ES" sz="1400" baseline="-25000" dirty="0"/>
          </a:p>
        </p:txBody>
      </p:sp>
      <p:grpSp>
        <p:nvGrpSpPr>
          <p:cNvPr id="48" name="Grupo 47"/>
          <p:cNvGrpSpPr/>
          <p:nvPr/>
        </p:nvGrpSpPr>
        <p:grpSpPr>
          <a:xfrm>
            <a:off x="1613598" y="1658546"/>
            <a:ext cx="2677377" cy="2130494"/>
            <a:chOff x="89597" y="1621802"/>
            <a:chExt cx="2680357" cy="2200948"/>
          </a:xfrm>
        </p:grpSpPr>
        <p:pic>
          <p:nvPicPr>
            <p:cNvPr id="39" name="Imagen 3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343" y="1621802"/>
              <a:ext cx="2661611" cy="2200948"/>
            </a:xfrm>
            <a:prstGeom prst="rect">
              <a:avLst/>
            </a:prstGeom>
          </p:spPr>
        </p:pic>
        <p:sp>
          <p:nvSpPr>
            <p:cNvPr id="47" name="CuadroTexto 46"/>
            <p:cNvSpPr txBox="1"/>
            <p:nvPr/>
          </p:nvSpPr>
          <p:spPr>
            <a:xfrm>
              <a:off x="89597" y="1781041"/>
              <a:ext cx="1162621" cy="317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dirty="0"/>
                <a:t>INVERTER</a:t>
              </a:r>
              <a:endParaRPr lang="es-ES" sz="1400" baseline="-25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62070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 Título"/>
          <p:cNvSpPr txBox="1">
            <a:spLocks/>
          </p:cNvSpPr>
          <p:nvPr/>
        </p:nvSpPr>
        <p:spPr>
          <a:xfrm>
            <a:off x="1488688" y="368660"/>
            <a:ext cx="6588224" cy="504056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r>
              <a:rPr lang="es-ES" sz="3200" dirty="0" err="1"/>
              <a:t>Critical</a:t>
            </a:r>
            <a:r>
              <a:rPr lang="es-ES" sz="3200" dirty="0"/>
              <a:t> </a:t>
            </a:r>
            <a:r>
              <a:rPr lang="es-ES" sz="3200" dirty="0" err="1"/>
              <a:t>Charge</a:t>
            </a:r>
            <a:endParaRPr lang="es-ES" sz="3200" dirty="0"/>
          </a:p>
        </p:txBody>
      </p:sp>
      <p:sp>
        <p:nvSpPr>
          <p:cNvPr id="15" name="24 CuadroTexto"/>
          <p:cNvSpPr txBox="1">
            <a:spLocks noChangeArrowheads="1"/>
          </p:cNvSpPr>
          <p:nvPr/>
        </p:nvSpPr>
        <p:spPr bwMode="auto">
          <a:xfrm>
            <a:off x="5394176" y="6165304"/>
            <a:ext cx="543609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9pPr>
          </a:lstStyle>
          <a:p>
            <a:pPr algn="just"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 sz="900" b="1" i="1" dirty="0">
                <a:solidFill>
                  <a:schemeClr val="tx1"/>
                </a:solidFill>
              </a:rPr>
              <a:t>Extreme </a:t>
            </a:r>
            <a:r>
              <a:rPr lang="es-ES" sz="900" b="1" i="1" dirty="0" err="1">
                <a:solidFill>
                  <a:schemeClr val="tx1"/>
                </a:solidFill>
              </a:rPr>
              <a:t>Environment</a:t>
            </a:r>
            <a:r>
              <a:rPr lang="es-ES" sz="900" b="1" i="1" dirty="0">
                <a:solidFill>
                  <a:schemeClr val="tx1"/>
                </a:solidFill>
              </a:rPr>
              <a:t> </a:t>
            </a:r>
            <a:r>
              <a:rPr lang="es-ES" sz="900" b="1" i="1" dirty="0" err="1">
                <a:solidFill>
                  <a:schemeClr val="tx1"/>
                </a:solidFill>
              </a:rPr>
              <a:t>Electronics</a:t>
            </a:r>
            <a:r>
              <a:rPr lang="es-ES" sz="900" b="1" i="1" dirty="0">
                <a:solidFill>
                  <a:schemeClr val="tx1"/>
                </a:solidFill>
              </a:rPr>
              <a:t>, </a:t>
            </a:r>
            <a:r>
              <a:rPr lang="es-ES" sz="900" b="1" i="1" dirty="0" err="1">
                <a:solidFill>
                  <a:schemeClr val="tx1"/>
                </a:solidFill>
              </a:rPr>
              <a:t>J.D.Cressler</a:t>
            </a:r>
            <a:r>
              <a:rPr lang="es-ES" sz="900" b="1" i="1" dirty="0">
                <a:solidFill>
                  <a:schemeClr val="tx1"/>
                </a:solidFill>
              </a:rPr>
              <a:t>, </a:t>
            </a:r>
            <a:r>
              <a:rPr lang="es-ES" sz="900" b="1" i="1" dirty="0" err="1">
                <a:solidFill>
                  <a:schemeClr val="tx1"/>
                </a:solidFill>
              </a:rPr>
              <a:t>H.A.Mantooth</a:t>
            </a:r>
            <a:r>
              <a:rPr lang="es-ES" sz="900" b="1" i="1" dirty="0">
                <a:solidFill>
                  <a:schemeClr val="tx1"/>
                </a:solidFill>
              </a:rPr>
              <a:t> (</a:t>
            </a:r>
            <a:r>
              <a:rPr lang="es-ES" sz="900" b="1" i="1" dirty="0" err="1">
                <a:solidFill>
                  <a:schemeClr val="tx1"/>
                </a:solidFill>
              </a:rPr>
              <a:t>eds</a:t>
            </a:r>
            <a:r>
              <a:rPr lang="es-ES" sz="900" b="1" i="1" dirty="0">
                <a:solidFill>
                  <a:schemeClr val="tx1"/>
                </a:solidFill>
              </a:rPr>
              <a:t>), CRC </a:t>
            </a:r>
            <a:r>
              <a:rPr lang="es-ES" sz="900" b="1" i="1" dirty="0" err="1">
                <a:solidFill>
                  <a:schemeClr val="tx1"/>
                </a:solidFill>
              </a:rPr>
              <a:t>Press</a:t>
            </a:r>
            <a:r>
              <a:rPr lang="es-ES" sz="900" b="1" i="1" dirty="0">
                <a:solidFill>
                  <a:schemeClr val="tx1"/>
                </a:solidFill>
              </a:rPr>
              <a:t> 2013, </a:t>
            </a:r>
            <a:r>
              <a:rPr lang="es-ES" sz="900" b="1" i="1" dirty="0" err="1">
                <a:solidFill>
                  <a:schemeClr val="tx1"/>
                </a:solidFill>
              </a:rPr>
              <a:t>chap</a:t>
            </a:r>
            <a:r>
              <a:rPr lang="es-ES" sz="900" b="1" i="1" dirty="0">
                <a:solidFill>
                  <a:schemeClr val="tx1"/>
                </a:solidFill>
              </a:rPr>
              <a:t>. 15 </a:t>
            </a:r>
            <a:endParaRPr lang="es-ES" sz="900" dirty="0">
              <a:solidFill>
                <a:schemeClr val="tx1"/>
              </a:solidFill>
            </a:endParaRP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0819" y="3693270"/>
            <a:ext cx="3572148" cy="1031875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0178" y="4878576"/>
            <a:ext cx="2713431" cy="785728"/>
          </a:xfrm>
          <a:prstGeom prst="rect">
            <a:avLst/>
          </a:prstGeom>
        </p:spPr>
      </p:pic>
      <p:sp>
        <p:nvSpPr>
          <p:cNvPr id="26" name="CuadroTexto 25"/>
          <p:cNvSpPr txBox="1"/>
          <p:nvPr/>
        </p:nvSpPr>
        <p:spPr>
          <a:xfrm>
            <a:off x="5956237" y="590877"/>
            <a:ext cx="27803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>
                <a:latin typeface="Symbol" panose="05050102010706020507" pitchFamily="18" charset="2"/>
              </a:rPr>
              <a:t>t</a:t>
            </a:r>
            <a:r>
              <a:rPr lang="es-ES" sz="1400" baseline="-25000" dirty="0"/>
              <a:t>i</a:t>
            </a:r>
            <a:r>
              <a:rPr lang="es-ES" sz="1400" dirty="0"/>
              <a:t>: </a:t>
            </a:r>
            <a:r>
              <a:rPr lang="es-ES" sz="1400" dirty="0" err="1"/>
              <a:t>inverter</a:t>
            </a:r>
            <a:r>
              <a:rPr lang="es-ES" sz="1400" dirty="0"/>
              <a:t> </a:t>
            </a:r>
            <a:r>
              <a:rPr lang="es-ES" sz="1400" dirty="0" err="1"/>
              <a:t>intrinsic</a:t>
            </a:r>
            <a:r>
              <a:rPr lang="es-ES" sz="1400" dirty="0"/>
              <a:t> time </a:t>
            </a:r>
            <a:r>
              <a:rPr lang="es-ES" sz="1400" dirty="0" err="1"/>
              <a:t>constant</a:t>
            </a:r>
            <a:endParaRPr lang="es-ES" sz="1400" dirty="0"/>
          </a:p>
          <a:p>
            <a:r>
              <a:rPr lang="es-ES" sz="1400" dirty="0"/>
              <a:t>    C</a:t>
            </a:r>
            <a:r>
              <a:rPr lang="es-ES" sz="1400" baseline="-25000" dirty="0"/>
              <a:t>O</a:t>
            </a:r>
            <a:r>
              <a:rPr lang="es-ES" sz="1400" dirty="0"/>
              <a:t> </a:t>
            </a:r>
            <a:r>
              <a:rPr lang="es-ES" sz="1400" dirty="0" err="1"/>
              <a:t>is</a:t>
            </a:r>
            <a:r>
              <a:rPr lang="es-ES" sz="1400" dirty="0"/>
              <a:t> </a:t>
            </a:r>
            <a:r>
              <a:rPr lang="es-ES" sz="1400" dirty="0" err="1"/>
              <a:t>the</a:t>
            </a:r>
            <a:r>
              <a:rPr lang="es-ES" sz="1400" dirty="0"/>
              <a:t> total output </a:t>
            </a:r>
            <a:r>
              <a:rPr lang="es-ES" sz="1400" dirty="0" err="1"/>
              <a:t>capacitanc</a:t>
            </a:r>
            <a:r>
              <a:rPr lang="en-US" sz="1400" dirty="0"/>
              <a:t>e</a:t>
            </a:r>
          </a:p>
          <a:p>
            <a:r>
              <a:rPr lang="es-ES" sz="1400" dirty="0"/>
              <a:t>    </a:t>
            </a:r>
            <a:r>
              <a:rPr lang="es-ES" sz="1400" dirty="0" err="1"/>
              <a:t>V</a:t>
            </a:r>
            <a:r>
              <a:rPr lang="es-ES" sz="1400" baseline="-25000" dirty="0" err="1"/>
              <a:t>dd</a:t>
            </a:r>
            <a:r>
              <a:rPr lang="es-ES" sz="1400" dirty="0"/>
              <a:t> </a:t>
            </a:r>
            <a:r>
              <a:rPr lang="es-ES" sz="1400" dirty="0" err="1"/>
              <a:t>is</a:t>
            </a:r>
            <a:r>
              <a:rPr lang="es-ES" sz="1400" dirty="0"/>
              <a:t> </a:t>
            </a:r>
            <a:r>
              <a:rPr lang="es-ES" sz="1400" dirty="0" err="1"/>
              <a:t>the</a:t>
            </a:r>
            <a:r>
              <a:rPr lang="es-ES" sz="1400" dirty="0"/>
              <a:t> </a:t>
            </a:r>
            <a:r>
              <a:rPr lang="es-ES" sz="1400" dirty="0" err="1"/>
              <a:t>power</a:t>
            </a:r>
            <a:r>
              <a:rPr lang="es-ES" sz="1400" dirty="0"/>
              <a:t> rail </a:t>
            </a:r>
            <a:r>
              <a:rPr lang="es-ES" sz="1400" dirty="0" err="1"/>
              <a:t>voltage</a:t>
            </a:r>
            <a:endParaRPr lang="en-US" sz="1400" dirty="0"/>
          </a:p>
        </p:txBody>
      </p:sp>
      <p:sp>
        <p:nvSpPr>
          <p:cNvPr id="5" name="CuadroTexto 4"/>
          <p:cNvSpPr txBox="1"/>
          <p:nvPr/>
        </p:nvSpPr>
        <p:spPr>
          <a:xfrm>
            <a:off x="5717850" y="3601982"/>
            <a:ext cx="42627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/>
              <a:t>i</a:t>
            </a:r>
            <a:r>
              <a:rPr lang="es-ES" sz="1400" baseline="-25000" dirty="0" err="1"/>
              <a:t>SE</a:t>
            </a:r>
            <a:r>
              <a:rPr lang="es-ES" sz="1400" dirty="0"/>
              <a:t>(t) </a:t>
            </a:r>
            <a:r>
              <a:rPr lang="es-ES" sz="1400" dirty="0" err="1"/>
              <a:t>is</a:t>
            </a:r>
            <a:r>
              <a:rPr lang="es-ES" sz="1400" dirty="0"/>
              <a:t> </a:t>
            </a:r>
            <a:r>
              <a:rPr lang="es-ES" sz="1400" dirty="0" err="1"/>
              <a:t>the</a:t>
            </a:r>
            <a:r>
              <a:rPr lang="es-ES" sz="1400" dirty="0"/>
              <a:t> single </a:t>
            </a:r>
            <a:r>
              <a:rPr lang="es-ES" sz="1400" dirty="0" err="1"/>
              <a:t>event</a:t>
            </a:r>
            <a:r>
              <a:rPr lang="es-ES" sz="1400" dirty="0"/>
              <a:t> </a:t>
            </a:r>
            <a:r>
              <a:rPr lang="es-ES" sz="1400" dirty="0" err="1"/>
              <a:t>photocurrent</a:t>
            </a:r>
            <a:endParaRPr lang="es-ES" sz="1400" dirty="0"/>
          </a:p>
          <a:p>
            <a:r>
              <a:rPr lang="es-ES" sz="1400" dirty="0" err="1"/>
              <a:t>Q</a:t>
            </a:r>
            <a:r>
              <a:rPr lang="es-ES" sz="1400" baseline="-25000" dirty="0" err="1"/>
              <a:t>collected</a:t>
            </a:r>
            <a:r>
              <a:rPr lang="es-ES" sz="1400" dirty="0"/>
              <a:t> </a:t>
            </a:r>
            <a:r>
              <a:rPr lang="es-ES" sz="1400" dirty="0" err="1"/>
              <a:t>is</a:t>
            </a:r>
            <a:r>
              <a:rPr lang="es-ES" sz="1400" dirty="0"/>
              <a:t> </a:t>
            </a:r>
            <a:r>
              <a:rPr lang="es-ES" sz="1400" dirty="0" err="1"/>
              <a:t>the</a:t>
            </a:r>
            <a:r>
              <a:rPr lang="es-ES" sz="1400" dirty="0"/>
              <a:t> total </a:t>
            </a:r>
            <a:r>
              <a:rPr lang="es-ES" sz="1400" dirty="0" err="1"/>
              <a:t>charge</a:t>
            </a:r>
            <a:r>
              <a:rPr lang="es-ES" sz="1400" dirty="0"/>
              <a:t> </a:t>
            </a:r>
            <a:r>
              <a:rPr lang="es-ES" sz="1400" dirty="0" err="1"/>
              <a:t>delivered</a:t>
            </a:r>
            <a:r>
              <a:rPr lang="es-ES" sz="1400" dirty="0"/>
              <a:t> to/</a:t>
            </a:r>
            <a:r>
              <a:rPr lang="es-ES" sz="1400" dirty="0" err="1"/>
              <a:t>from</a:t>
            </a:r>
            <a:endParaRPr lang="es-ES" sz="1400" dirty="0"/>
          </a:p>
          <a:p>
            <a:r>
              <a:rPr lang="es-ES" sz="1400" dirty="0" err="1"/>
              <a:t>the</a:t>
            </a:r>
            <a:r>
              <a:rPr lang="es-ES" sz="1400" dirty="0"/>
              <a:t> </a:t>
            </a:r>
            <a:r>
              <a:rPr lang="es-ES" sz="1400" dirty="0" err="1"/>
              <a:t>node</a:t>
            </a:r>
            <a:r>
              <a:rPr lang="es-ES" sz="1400" dirty="0"/>
              <a:t> </a:t>
            </a:r>
            <a:r>
              <a:rPr lang="es-ES" sz="1400" dirty="0" err="1"/>
              <a:t>by</a:t>
            </a:r>
            <a:r>
              <a:rPr lang="es-ES" sz="1400" dirty="0"/>
              <a:t> </a:t>
            </a:r>
            <a:r>
              <a:rPr lang="es-ES" sz="1400" dirty="0" err="1"/>
              <a:t>the</a:t>
            </a:r>
            <a:r>
              <a:rPr lang="es-ES" sz="1400" dirty="0"/>
              <a:t> single </a:t>
            </a:r>
            <a:r>
              <a:rPr lang="es-ES" sz="1400" dirty="0" err="1"/>
              <a:t>event</a:t>
            </a:r>
            <a:r>
              <a:rPr lang="es-ES" sz="1400" dirty="0"/>
              <a:t> </a:t>
            </a:r>
            <a:r>
              <a:rPr lang="es-ES" sz="1400" dirty="0" err="1"/>
              <a:t>photocurrent</a:t>
            </a:r>
            <a:endParaRPr lang="es-ES" sz="1400" dirty="0"/>
          </a:p>
          <a:p>
            <a:r>
              <a:rPr lang="es-ES" sz="1400" dirty="0"/>
              <a:t>C</a:t>
            </a:r>
            <a:r>
              <a:rPr lang="es-ES" sz="1400" baseline="-25000" dirty="0"/>
              <a:t>N</a:t>
            </a:r>
            <a:r>
              <a:rPr lang="es-ES" sz="1400" dirty="0"/>
              <a:t> </a:t>
            </a:r>
            <a:r>
              <a:rPr lang="es-ES" sz="1400" dirty="0" err="1"/>
              <a:t>is</a:t>
            </a:r>
            <a:r>
              <a:rPr lang="es-ES" sz="1400" dirty="0"/>
              <a:t> </a:t>
            </a:r>
            <a:r>
              <a:rPr lang="es-ES" sz="1400" dirty="0" err="1"/>
              <a:t>the</a:t>
            </a:r>
            <a:r>
              <a:rPr lang="es-ES" sz="1400" dirty="0"/>
              <a:t> total nodal </a:t>
            </a:r>
            <a:r>
              <a:rPr lang="es-ES" sz="1400" dirty="0" err="1"/>
              <a:t>capacitance</a:t>
            </a:r>
            <a:endParaRPr lang="en-US" sz="1400" dirty="0"/>
          </a:p>
        </p:txBody>
      </p:sp>
      <p:sp>
        <p:nvSpPr>
          <p:cNvPr id="23" name="CuadroTexto 22"/>
          <p:cNvSpPr txBox="1"/>
          <p:nvPr/>
        </p:nvSpPr>
        <p:spPr>
          <a:xfrm>
            <a:off x="5180864" y="1970178"/>
            <a:ext cx="581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Symbol" panose="05050102010706020507" pitchFamily="18" charset="2"/>
              </a:rPr>
              <a:t>t</a:t>
            </a:r>
            <a:r>
              <a:rPr lang="es-ES" baseline="-25000" dirty="0"/>
              <a:t>e</a:t>
            </a:r>
            <a:r>
              <a:rPr lang="es-ES" dirty="0"/>
              <a:t>&lt;&lt;</a:t>
            </a:r>
            <a:r>
              <a:rPr lang="es-ES" dirty="0">
                <a:latin typeface="Symbol" panose="05050102010706020507" pitchFamily="18" charset="2"/>
              </a:rPr>
              <a:t>t</a:t>
            </a:r>
            <a:r>
              <a:rPr lang="es-ES" baseline="-25000" dirty="0"/>
              <a:t>i</a:t>
            </a:r>
            <a:r>
              <a:rPr lang="es-ES" dirty="0"/>
              <a:t> </a:t>
            </a:r>
            <a:r>
              <a:rPr lang="es-ES" dirty="0" err="1"/>
              <a:t>implies</a:t>
            </a:r>
            <a:r>
              <a:rPr lang="es-ES" dirty="0"/>
              <a:t> Single </a:t>
            </a:r>
            <a:r>
              <a:rPr lang="es-ES" dirty="0" err="1"/>
              <a:t>Event</a:t>
            </a:r>
            <a:r>
              <a:rPr lang="es-ES" dirty="0"/>
              <a:t> </a:t>
            </a:r>
            <a:r>
              <a:rPr lang="es-ES" dirty="0" err="1"/>
              <a:t>Effect</a:t>
            </a:r>
            <a:r>
              <a:rPr lang="es-ES" dirty="0"/>
              <a:t> (</a:t>
            </a:r>
            <a:r>
              <a:rPr lang="es-ES" dirty="0" err="1"/>
              <a:t>switching</a:t>
            </a:r>
            <a:r>
              <a:rPr lang="es-ES" dirty="0"/>
              <a:t>)</a:t>
            </a:r>
          </a:p>
        </p:txBody>
      </p:sp>
      <p:sp>
        <p:nvSpPr>
          <p:cNvPr id="30" name="CuadroTexto 29"/>
          <p:cNvSpPr txBox="1"/>
          <p:nvPr/>
        </p:nvSpPr>
        <p:spPr>
          <a:xfrm>
            <a:off x="5717851" y="4721931"/>
            <a:ext cx="370832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err="1"/>
              <a:t>Q</a:t>
            </a:r>
            <a:r>
              <a:rPr lang="es-ES" sz="1600" baseline="-25000" dirty="0" err="1"/>
              <a:t>crit</a:t>
            </a:r>
            <a:r>
              <a:rPr lang="es-ES" sz="1600" dirty="0"/>
              <a:t> </a:t>
            </a:r>
            <a:r>
              <a:rPr lang="es-ES" sz="1600" dirty="0" err="1"/>
              <a:t>is</a:t>
            </a:r>
            <a:r>
              <a:rPr lang="es-ES" sz="1600" dirty="0"/>
              <a:t> </a:t>
            </a:r>
            <a:r>
              <a:rPr lang="es-ES" sz="1600" dirty="0" err="1"/>
              <a:t>the</a:t>
            </a:r>
            <a:r>
              <a:rPr lang="es-ES" sz="1600" dirty="0"/>
              <a:t> total </a:t>
            </a:r>
            <a:r>
              <a:rPr lang="es-ES" sz="1600" dirty="0" err="1"/>
              <a:t>charge</a:t>
            </a:r>
            <a:r>
              <a:rPr lang="es-ES" sz="1600" dirty="0"/>
              <a:t> </a:t>
            </a:r>
            <a:r>
              <a:rPr lang="es-ES" sz="1600" dirty="0" err="1"/>
              <a:t>delivered</a:t>
            </a:r>
            <a:r>
              <a:rPr lang="es-ES" sz="1600" dirty="0"/>
              <a:t> to/</a:t>
            </a:r>
            <a:r>
              <a:rPr lang="es-ES" sz="1600" dirty="0" err="1"/>
              <a:t>from</a:t>
            </a:r>
            <a:endParaRPr lang="es-ES" sz="1600" dirty="0"/>
          </a:p>
          <a:p>
            <a:r>
              <a:rPr lang="es-ES" sz="1600" dirty="0" err="1"/>
              <a:t>the</a:t>
            </a:r>
            <a:r>
              <a:rPr lang="es-ES" sz="1600" dirty="0"/>
              <a:t> </a:t>
            </a:r>
            <a:r>
              <a:rPr lang="es-ES" sz="1600" dirty="0" err="1"/>
              <a:t>node</a:t>
            </a:r>
            <a:r>
              <a:rPr lang="es-ES" sz="1600" dirty="0"/>
              <a:t> </a:t>
            </a:r>
            <a:r>
              <a:rPr lang="es-ES" sz="1600" dirty="0" err="1"/>
              <a:t>by</a:t>
            </a:r>
            <a:r>
              <a:rPr lang="es-ES" sz="1600" dirty="0"/>
              <a:t> </a:t>
            </a:r>
            <a:r>
              <a:rPr lang="es-ES" sz="1600" dirty="0" err="1"/>
              <a:t>the</a:t>
            </a:r>
            <a:r>
              <a:rPr lang="es-ES" sz="1600" dirty="0"/>
              <a:t> single </a:t>
            </a:r>
            <a:r>
              <a:rPr lang="es-ES" sz="1600" dirty="0" err="1"/>
              <a:t>event</a:t>
            </a:r>
            <a:r>
              <a:rPr lang="es-ES" sz="1600" dirty="0"/>
              <a:t> </a:t>
            </a:r>
            <a:r>
              <a:rPr lang="es-ES" sz="1600" dirty="0" err="1"/>
              <a:t>photocurrent</a:t>
            </a:r>
            <a:endParaRPr lang="es-ES" sz="1600" dirty="0"/>
          </a:p>
          <a:p>
            <a:r>
              <a:rPr lang="es-ES" sz="1600" dirty="0"/>
              <a:t>C</a:t>
            </a:r>
            <a:r>
              <a:rPr lang="es-ES" sz="1600" baseline="-25000" dirty="0"/>
              <a:t>N</a:t>
            </a:r>
            <a:r>
              <a:rPr lang="es-ES" sz="1600" dirty="0"/>
              <a:t> </a:t>
            </a:r>
            <a:r>
              <a:rPr lang="es-ES" sz="1600" dirty="0" err="1"/>
              <a:t>is</a:t>
            </a:r>
            <a:r>
              <a:rPr lang="es-ES" sz="1600" dirty="0"/>
              <a:t> </a:t>
            </a:r>
            <a:r>
              <a:rPr lang="es-ES" sz="1600" dirty="0" err="1"/>
              <a:t>the</a:t>
            </a:r>
            <a:r>
              <a:rPr lang="es-ES" sz="1600" dirty="0"/>
              <a:t> total nodal </a:t>
            </a:r>
            <a:r>
              <a:rPr lang="es-ES" sz="1600" dirty="0" err="1"/>
              <a:t>capacitance</a:t>
            </a:r>
            <a:endParaRPr lang="es-ES" sz="1600" dirty="0"/>
          </a:p>
          <a:p>
            <a:r>
              <a:rPr lang="es-ES" sz="1600" dirty="0" err="1">
                <a:latin typeface="Symbol" panose="05050102010706020507" pitchFamily="18" charset="2"/>
              </a:rPr>
              <a:t>D</a:t>
            </a:r>
            <a:r>
              <a:rPr lang="es-ES" sz="1600" dirty="0" err="1"/>
              <a:t>V</a:t>
            </a:r>
            <a:r>
              <a:rPr lang="es-ES" sz="1600" baseline="-25000" dirty="0" err="1"/>
              <a:t>nm</a:t>
            </a:r>
            <a:r>
              <a:rPr lang="es-ES" sz="1600" baseline="-25000" dirty="0"/>
              <a:t> </a:t>
            </a:r>
            <a:r>
              <a:rPr lang="es-ES" sz="1600" dirty="0"/>
              <a:t> </a:t>
            </a:r>
            <a:r>
              <a:rPr lang="es-ES" sz="1600" dirty="0" err="1"/>
              <a:t>is</a:t>
            </a:r>
            <a:r>
              <a:rPr lang="es-ES" sz="1600" dirty="0"/>
              <a:t> </a:t>
            </a:r>
            <a:r>
              <a:rPr lang="es-ES" sz="1600" dirty="0" err="1"/>
              <a:t>the</a:t>
            </a:r>
            <a:r>
              <a:rPr lang="es-ES" sz="1600" dirty="0"/>
              <a:t> </a:t>
            </a:r>
            <a:r>
              <a:rPr lang="es-ES" sz="1600" dirty="0" err="1"/>
              <a:t>node</a:t>
            </a:r>
            <a:r>
              <a:rPr lang="es-ES" sz="1600" dirty="0"/>
              <a:t> </a:t>
            </a:r>
            <a:r>
              <a:rPr lang="es-ES" sz="1600" dirty="0" err="1"/>
              <a:t>voltage</a:t>
            </a:r>
            <a:endParaRPr lang="en-US" sz="1600" dirty="0"/>
          </a:p>
        </p:txBody>
      </p:sp>
      <p:sp>
        <p:nvSpPr>
          <p:cNvPr id="31" name="CuadroTexto 30"/>
          <p:cNvSpPr txBox="1"/>
          <p:nvPr/>
        </p:nvSpPr>
        <p:spPr>
          <a:xfrm>
            <a:off x="5698611" y="2665020"/>
            <a:ext cx="5012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So at </a:t>
            </a:r>
            <a:r>
              <a:rPr lang="es-ES" dirty="0" err="1"/>
              <a:t>Critical</a:t>
            </a:r>
            <a:r>
              <a:rPr lang="es-ES" dirty="0"/>
              <a:t> </a:t>
            </a:r>
            <a:r>
              <a:rPr lang="es-ES" dirty="0" err="1"/>
              <a:t>node</a:t>
            </a:r>
            <a:r>
              <a:rPr lang="es-ES" dirty="0"/>
              <a:t> (</a:t>
            </a:r>
            <a:r>
              <a:rPr lang="es-ES" dirty="0" err="1"/>
              <a:t>Vout</a:t>
            </a:r>
            <a:r>
              <a:rPr lang="es-ES" dirty="0"/>
              <a:t>) </a:t>
            </a:r>
            <a:r>
              <a:rPr lang="es-ES" dirty="0" err="1"/>
              <a:t>the</a:t>
            </a:r>
            <a:r>
              <a:rPr lang="es-ES" dirty="0"/>
              <a:t> SEE </a:t>
            </a:r>
            <a:r>
              <a:rPr lang="es-ES" dirty="0" err="1"/>
              <a:t>induced</a:t>
            </a:r>
            <a:r>
              <a:rPr lang="es-ES" dirty="0"/>
              <a:t> </a:t>
            </a:r>
            <a:r>
              <a:rPr lang="es-ES" dirty="0">
                <a:latin typeface="Symbol" panose="05050102010706020507" pitchFamily="18" charset="2"/>
              </a:rPr>
              <a:t>D</a:t>
            </a:r>
            <a:r>
              <a:rPr lang="es-ES" dirty="0"/>
              <a:t>V </a:t>
            </a:r>
            <a:r>
              <a:rPr lang="es-ES" dirty="0" err="1"/>
              <a:t>is</a:t>
            </a:r>
            <a:r>
              <a:rPr lang="es-ES" dirty="0"/>
              <a:t>:</a:t>
            </a:r>
            <a:endParaRPr lang="en-US" dirty="0"/>
          </a:p>
        </p:txBody>
      </p:sp>
      <p:sp>
        <p:nvSpPr>
          <p:cNvPr id="32" name="CuadroTexto 31"/>
          <p:cNvSpPr txBox="1"/>
          <p:nvPr/>
        </p:nvSpPr>
        <p:spPr>
          <a:xfrm>
            <a:off x="6102949" y="1450135"/>
            <a:ext cx="2746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Symbol" panose="05050102010706020507" pitchFamily="18" charset="2"/>
              </a:rPr>
              <a:t>t</a:t>
            </a:r>
            <a:r>
              <a:rPr lang="es-ES" sz="1400" baseline="-25000" dirty="0"/>
              <a:t>e</a:t>
            </a:r>
            <a:r>
              <a:rPr lang="es-ES" sz="1400" dirty="0"/>
              <a:t>: </a:t>
            </a:r>
            <a:r>
              <a:rPr lang="es-ES" sz="1400" dirty="0" err="1"/>
              <a:t>charge</a:t>
            </a:r>
            <a:r>
              <a:rPr lang="es-ES" sz="1400" dirty="0"/>
              <a:t> </a:t>
            </a:r>
            <a:r>
              <a:rPr lang="es-ES" sz="1400" dirty="0" err="1"/>
              <a:t>collection</a:t>
            </a:r>
            <a:r>
              <a:rPr lang="es-ES" sz="1400" dirty="0"/>
              <a:t> single </a:t>
            </a:r>
            <a:r>
              <a:rPr lang="es-ES" sz="1400" dirty="0" err="1"/>
              <a:t>event</a:t>
            </a:r>
            <a:r>
              <a:rPr lang="es-ES" sz="1400" dirty="0"/>
              <a:t> time </a:t>
            </a:r>
            <a:r>
              <a:rPr lang="es-ES" sz="1400" dirty="0" err="1"/>
              <a:t>constant</a:t>
            </a:r>
            <a:r>
              <a:rPr lang="es-ES" sz="1400" dirty="0"/>
              <a:t> (&lt; 1ps)</a:t>
            </a:r>
            <a:endParaRPr lang="es-ES" sz="12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389" y="1134846"/>
            <a:ext cx="3419475" cy="246697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6655" y="820922"/>
            <a:ext cx="1128417" cy="729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75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 Título"/>
          <p:cNvSpPr txBox="1">
            <a:spLocks/>
          </p:cNvSpPr>
          <p:nvPr/>
        </p:nvSpPr>
        <p:spPr>
          <a:xfrm>
            <a:off x="1488688" y="368660"/>
            <a:ext cx="6588224" cy="504056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r>
              <a:rPr lang="es-ES" sz="3200" dirty="0" err="1"/>
              <a:t>Critical</a:t>
            </a:r>
            <a:r>
              <a:rPr lang="es-ES" sz="3200" dirty="0"/>
              <a:t> </a:t>
            </a:r>
            <a:r>
              <a:rPr lang="es-ES" sz="3200" dirty="0" err="1"/>
              <a:t>Charge</a:t>
            </a:r>
            <a:endParaRPr lang="es-ES" sz="3200" dirty="0"/>
          </a:p>
        </p:txBody>
      </p:sp>
      <p:sp>
        <p:nvSpPr>
          <p:cNvPr id="15" name="24 CuadroTexto"/>
          <p:cNvSpPr txBox="1">
            <a:spLocks noChangeArrowheads="1"/>
          </p:cNvSpPr>
          <p:nvPr/>
        </p:nvSpPr>
        <p:spPr bwMode="auto">
          <a:xfrm>
            <a:off x="5394176" y="6165304"/>
            <a:ext cx="543609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9pPr>
          </a:lstStyle>
          <a:p>
            <a:pPr algn="just"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 sz="900" b="1" i="1" dirty="0">
                <a:solidFill>
                  <a:schemeClr val="tx1"/>
                </a:solidFill>
              </a:rPr>
              <a:t>Extreme </a:t>
            </a:r>
            <a:r>
              <a:rPr lang="es-ES" sz="900" b="1" i="1" dirty="0" err="1">
                <a:solidFill>
                  <a:schemeClr val="tx1"/>
                </a:solidFill>
              </a:rPr>
              <a:t>Environment</a:t>
            </a:r>
            <a:r>
              <a:rPr lang="es-ES" sz="900" b="1" i="1" dirty="0">
                <a:solidFill>
                  <a:schemeClr val="tx1"/>
                </a:solidFill>
              </a:rPr>
              <a:t> </a:t>
            </a:r>
            <a:r>
              <a:rPr lang="es-ES" sz="900" b="1" i="1" dirty="0" err="1">
                <a:solidFill>
                  <a:schemeClr val="tx1"/>
                </a:solidFill>
              </a:rPr>
              <a:t>Electronics</a:t>
            </a:r>
            <a:r>
              <a:rPr lang="es-ES" sz="900" b="1" i="1" dirty="0">
                <a:solidFill>
                  <a:schemeClr val="tx1"/>
                </a:solidFill>
              </a:rPr>
              <a:t>, </a:t>
            </a:r>
            <a:r>
              <a:rPr lang="es-ES" sz="900" b="1" i="1" dirty="0" err="1">
                <a:solidFill>
                  <a:schemeClr val="tx1"/>
                </a:solidFill>
              </a:rPr>
              <a:t>J.D.Cressler</a:t>
            </a:r>
            <a:r>
              <a:rPr lang="es-ES" sz="900" b="1" i="1" dirty="0">
                <a:solidFill>
                  <a:schemeClr val="tx1"/>
                </a:solidFill>
              </a:rPr>
              <a:t>, </a:t>
            </a:r>
            <a:r>
              <a:rPr lang="es-ES" sz="900" b="1" i="1" dirty="0" err="1">
                <a:solidFill>
                  <a:schemeClr val="tx1"/>
                </a:solidFill>
              </a:rPr>
              <a:t>H.A.Mantooth</a:t>
            </a:r>
            <a:r>
              <a:rPr lang="es-ES" sz="900" b="1" i="1" dirty="0">
                <a:solidFill>
                  <a:schemeClr val="tx1"/>
                </a:solidFill>
              </a:rPr>
              <a:t> (</a:t>
            </a:r>
            <a:r>
              <a:rPr lang="es-ES" sz="900" b="1" i="1" dirty="0" err="1">
                <a:solidFill>
                  <a:schemeClr val="tx1"/>
                </a:solidFill>
              </a:rPr>
              <a:t>eds</a:t>
            </a:r>
            <a:r>
              <a:rPr lang="es-ES" sz="900" b="1" i="1" dirty="0">
                <a:solidFill>
                  <a:schemeClr val="tx1"/>
                </a:solidFill>
              </a:rPr>
              <a:t>), CRC </a:t>
            </a:r>
            <a:r>
              <a:rPr lang="es-ES" sz="900" b="1" i="1" dirty="0" err="1">
                <a:solidFill>
                  <a:schemeClr val="tx1"/>
                </a:solidFill>
              </a:rPr>
              <a:t>Press</a:t>
            </a:r>
            <a:r>
              <a:rPr lang="es-ES" sz="900" b="1" i="1" dirty="0">
                <a:solidFill>
                  <a:schemeClr val="tx1"/>
                </a:solidFill>
              </a:rPr>
              <a:t> 2013, </a:t>
            </a:r>
            <a:r>
              <a:rPr lang="es-ES" sz="900" b="1" i="1" dirty="0" err="1">
                <a:solidFill>
                  <a:schemeClr val="tx1"/>
                </a:solidFill>
              </a:rPr>
              <a:t>chap</a:t>
            </a:r>
            <a:r>
              <a:rPr lang="es-ES" sz="900" b="1" i="1" dirty="0">
                <a:solidFill>
                  <a:schemeClr val="tx1"/>
                </a:solidFill>
              </a:rPr>
              <a:t>. 15 </a:t>
            </a:r>
            <a:endParaRPr lang="es-ES" sz="900" dirty="0">
              <a:solidFill>
                <a:schemeClr val="tx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504" y="988968"/>
            <a:ext cx="8950648" cy="465882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3031" y="5795740"/>
            <a:ext cx="7651608" cy="25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99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 Título"/>
          <p:cNvSpPr txBox="1">
            <a:spLocks/>
          </p:cNvSpPr>
          <p:nvPr/>
        </p:nvSpPr>
        <p:spPr>
          <a:xfrm>
            <a:off x="1488688" y="368660"/>
            <a:ext cx="6588224" cy="504056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r>
              <a:rPr lang="es-ES" sz="3200" dirty="0"/>
              <a:t>DRAM</a:t>
            </a:r>
          </a:p>
        </p:txBody>
      </p:sp>
      <p:sp>
        <p:nvSpPr>
          <p:cNvPr id="15" name="24 CuadroTexto"/>
          <p:cNvSpPr txBox="1">
            <a:spLocks noChangeArrowheads="1"/>
          </p:cNvSpPr>
          <p:nvPr/>
        </p:nvSpPr>
        <p:spPr bwMode="auto">
          <a:xfrm>
            <a:off x="5394176" y="6165304"/>
            <a:ext cx="543609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9pPr>
          </a:lstStyle>
          <a:p>
            <a:pPr algn="just"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 sz="900" b="1" i="1" dirty="0">
                <a:solidFill>
                  <a:schemeClr val="tx1"/>
                </a:solidFill>
              </a:rPr>
              <a:t>Extreme </a:t>
            </a:r>
            <a:r>
              <a:rPr lang="es-ES" sz="900" b="1" i="1" dirty="0" err="1">
                <a:solidFill>
                  <a:schemeClr val="tx1"/>
                </a:solidFill>
              </a:rPr>
              <a:t>Environment</a:t>
            </a:r>
            <a:r>
              <a:rPr lang="es-ES" sz="900" b="1" i="1" dirty="0">
                <a:solidFill>
                  <a:schemeClr val="tx1"/>
                </a:solidFill>
              </a:rPr>
              <a:t> </a:t>
            </a:r>
            <a:r>
              <a:rPr lang="es-ES" sz="900" b="1" i="1" dirty="0" err="1">
                <a:solidFill>
                  <a:schemeClr val="tx1"/>
                </a:solidFill>
              </a:rPr>
              <a:t>Electronics</a:t>
            </a:r>
            <a:r>
              <a:rPr lang="es-ES" sz="900" b="1" i="1" dirty="0">
                <a:solidFill>
                  <a:schemeClr val="tx1"/>
                </a:solidFill>
              </a:rPr>
              <a:t>, </a:t>
            </a:r>
            <a:r>
              <a:rPr lang="es-ES" sz="900" b="1" i="1" dirty="0" err="1">
                <a:solidFill>
                  <a:schemeClr val="tx1"/>
                </a:solidFill>
              </a:rPr>
              <a:t>J.D.Cressler</a:t>
            </a:r>
            <a:r>
              <a:rPr lang="es-ES" sz="900" b="1" i="1" dirty="0">
                <a:solidFill>
                  <a:schemeClr val="tx1"/>
                </a:solidFill>
              </a:rPr>
              <a:t>, </a:t>
            </a:r>
            <a:r>
              <a:rPr lang="es-ES" sz="900" b="1" i="1" dirty="0" err="1">
                <a:solidFill>
                  <a:schemeClr val="tx1"/>
                </a:solidFill>
              </a:rPr>
              <a:t>H.A.Mantooth</a:t>
            </a:r>
            <a:r>
              <a:rPr lang="es-ES" sz="900" b="1" i="1" dirty="0">
                <a:solidFill>
                  <a:schemeClr val="tx1"/>
                </a:solidFill>
              </a:rPr>
              <a:t> (</a:t>
            </a:r>
            <a:r>
              <a:rPr lang="es-ES" sz="900" b="1" i="1" dirty="0" err="1">
                <a:solidFill>
                  <a:schemeClr val="tx1"/>
                </a:solidFill>
              </a:rPr>
              <a:t>eds</a:t>
            </a:r>
            <a:r>
              <a:rPr lang="es-ES" sz="900" b="1" i="1" dirty="0">
                <a:solidFill>
                  <a:schemeClr val="tx1"/>
                </a:solidFill>
              </a:rPr>
              <a:t>), CRC </a:t>
            </a:r>
            <a:r>
              <a:rPr lang="es-ES" sz="900" b="1" i="1" dirty="0" err="1">
                <a:solidFill>
                  <a:schemeClr val="tx1"/>
                </a:solidFill>
              </a:rPr>
              <a:t>Press</a:t>
            </a:r>
            <a:r>
              <a:rPr lang="es-ES" sz="900" b="1" i="1" dirty="0">
                <a:solidFill>
                  <a:schemeClr val="tx1"/>
                </a:solidFill>
              </a:rPr>
              <a:t> 2013, </a:t>
            </a:r>
            <a:r>
              <a:rPr lang="es-ES" sz="900" b="1" i="1" dirty="0" err="1">
                <a:solidFill>
                  <a:schemeClr val="tx1"/>
                </a:solidFill>
              </a:rPr>
              <a:t>chap</a:t>
            </a:r>
            <a:r>
              <a:rPr lang="es-ES" sz="900" b="1" i="1" dirty="0">
                <a:solidFill>
                  <a:schemeClr val="tx1"/>
                </a:solidFill>
              </a:rPr>
              <a:t>. 15 </a:t>
            </a:r>
            <a:endParaRPr lang="es-ES" sz="900" dirty="0">
              <a:solidFill>
                <a:schemeClr val="tx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584" y="1700808"/>
            <a:ext cx="3143250" cy="344805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677754" y="885269"/>
            <a:ext cx="551567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 err="1"/>
              <a:t>Read</a:t>
            </a:r>
            <a:r>
              <a:rPr lang="es-ES" sz="1400" dirty="0"/>
              <a:t>: Word line=1, </a:t>
            </a:r>
            <a:r>
              <a:rPr lang="es-ES" sz="1400" dirty="0" err="1"/>
              <a:t>nmos</a:t>
            </a:r>
            <a:r>
              <a:rPr lang="es-ES" sz="1400" dirty="0"/>
              <a:t> ON, C</a:t>
            </a:r>
            <a:r>
              <a:rPr lang="es-ES" sz="1400" baseline="-25000" dirty="0"/>
              <a:t>s</a:t>
            </a:r>
            <a:r>
              <a:rPr lang="es-ES" sz="1400" dirty="0"/>
              <a:t> </a:t>
            </a:r>
            <a:r>
              <a:rPr lang="es-ES" sz="1400" dirty="0" err="1"/>
              <a:t>connected</a:t>
            </a:r>
            <a:r>
              <a:rPr lang="es-ES" sz="1400" dirty="0"/>
              <a:t> to </a:t>
            </a:r>
            <a:r>
              <a:rPr lang="es-ES" sz="1400" dirty="0" err="1"/>
              <a:t>sense</a:t>
            </a:r>
            <a:r>
              <a:rPr lang="es-ES" sz="1400" dirty="0"/>
              <a:t>. </a:t>
            </a:r>
            <a:r>
              <a:rPr lang="es-ES" sz="1400" dirty="0" err="1"/>
              <a:t>Because</a:t>
            </a:r>
            <a:r>
              <a:rPr lang="es-ES" sz="1400" dirty="0"/>
              <a:t> </a:t>
            </a:r>
            <a:r>
              <a:rPr lang="es-ES" sz="1400" dirty="0" err="1"/>
              <a:t>there</a:t>
            </a:r>
            <a:r>
              <a:rPr lang="es-ES" sz="1400" dirty="0"/>
              <a:t> are</a:t>
            </a:r>
          </a:p>
          <a:p>
            <a:r>
              <a:rPr lang="es-ES" sz="1400" dirty="0" err="1"/>
              <a:t>always</a:t>
            </a:r>
            <a:r>
              <a:rPr lang="es-ES" sz="1400" dirty="0"/>
              <a:t> </a:t>
            </a:r>
            <a:r>
              <a:rPr lang="es-ES" sz="1400" dirty="0" err="1"/>
              <a:t>leakages</a:t>
            </a:r>
            <a:r>
              <a:rPr lang="es-ES" sz="1400" dirty="0"/>
              <a:t> (</a:t>
            </a:r>
            <a:r>
              <a:rPr lang="es-ES" sz="1400" dirty="0" err="1"/>
              <a:t>C</a:t>
            </a:r>
            <a:r>
              <a:rPr lang="es-ES" sz="1400" baseline="-25000" dirty="0" err="1"/>
              <a:t>parasitics</a:t>
            </a:r>
            <a:r>
              <a:rPr lang="es-ES" sz="1400" dirty="0"/>
              <a:t>), </a:t>
            </a:r>
            <a:r>
              <a:rPr lang="es-ES" sz="1400" dirty="0" err="1"/>
              <a:t>the</a:t>
            </a:r>
            <a:r>
              <a:rPr lang="es-ES" sz="1400" dirty="0"/>
              <a:t> SENSE </a:t>
            </a:r>
            <a:r>
              <a:rPr lang="es-ES" sz="1400" dirty="0" err="1"/>
              <a:t>amplifier</a:t>
            </a:r>
            <a:r>
              <a:rPr lang="es-ES" sz="1400" dirty="0"/>
              <a:t> </a:t>
            </a:r>
            <a:r>
              <a:rPr lang="es-ES" sz="1400" dirty="0" err="1"/>
              <a:t>feedbacks</a:t>
            </a:r>
            <a:r>
              <a:rPr lang="es-ES" sz="1400" dirty="0"/>
              <a:t> to bit</a:t>
            </a:r>
          </a:p>
          <a:p>
            <a:r>
              <a:rPr lang="es-ES" sz="1400" dirty="0"/>
              <a:t>line to </a:t>
            </a:r>
            <a:r>
              <a:rPr lang="es-ES" sz="1400" dirty="0" err="1"/>
              <a:t>regenerate</a:t>
            </a:r>
            <a:r>
              <a:rPr lang="es-ES" sz="1400" dirty="0"/>
              <a:t> C</a:t>
            </a:r>
            <a:r>
              <a:rPr lang="es-ES" sz="1400" baseline="-25000" dirty="0"/>
              <a:t>s</a:t>
            </a:r>
            <a:r>
              <a:rPr lang="es-ES" sz="1400" dirty="0"/>
              <a:t> </a:t>
            </a:r>
            <a:r>
              <a:rPr lang="es-ES" sz="1400" dirty="0" err="1"/>
              <a:t>with</a:t>
            </a:r>
            <a:r>
              <a:rPr lang="es-ES" sz="1400" dirty="0"/>
              <a:t> </a:t>
            </a:r>
            <a:r>
              <a:rPr lang="es-ES" sz="1400" dirty="0" err="1"/>
              <a:t>the</a:t>
            </a:r>
            <a:r>
              <a:rPr lang="es-ES" sz="1400" dirty="0"/>
              <a:t> original </a:t>
            </a:r>
            <a:r>
              <a:rPr lang="es-ES" sz="1400" dirty="0" err="1"/>
              <a:t>value</a:t>
            </a:r>
            <a:r>
              <a:rPr lang="es-ES" sz="1400" dirty="0"/>
              <a:t>.</a:t>
            </a:r>
          </a:p>
          <a:p>
            <a:r>
              <a:rPr lang="es-ES" sz="1400" b="1" dirty="0" err="1"/>
              <a:t>Write</a:t>
            </a:r>
            <a:r>
              <a:rPr lang="es-ES" sz="1400" dirty="0"/>
              <a:t>: 1 </a:t>
            </a:r>
            <a:r>
              <a:rPr lang="es-ES" sz="1400" dirty="0" err="1"/>
              <a:t>or</a:t>
            </a:r>
            <a:r>
              <a:rPr lang="es-ES" sz="1400" dirty="0"/>
              <a:t> 0 </a:t>
            </a:r>
            <a:r>
              <a:rPr lang="es-ES" sz="1400" dirty="0" err="1"/>
              <a:t>forced</a:t>
            </a:r>
            <a:r>
              <a:rPr lang="es-ES" sz="1400" dirty="0"/>
              <a:t> </a:t>
            </a:r>
            <a:r>
              <a:rPr lang="es-ES" sz="1400" dirty="0" err="1"/>
              <a:t>from</a:t>
            </a:r>
            <a:r>
              <a:rPr lang="es-ES" sz="1400" dirty="0"/>
              <a:t> Bit line </a:t>
            </a:r>
            <a:r>
              <a:rPr lang="es-ES" sz="1400" dirty="0" err="1"/>
              <a:t>with</a:t>
            </a:r>
            <a:r>
              <a:rPr lang="es-ES" sz="1400" dirty="0"/>
              <a:t> Word line=1, C</a:t>
            </a:r>
            <a:r>
              <a:rPr lang="es-ES" sz="1400" baseline="-25000" dirty="0"/>
              <a:t>s</a:t>
            </a:r>
            <a:r>
              <a:rPr lang="es-ES" sz="1400" dirty="0"/>
              <a:t> </a:t>
            </a:r>
            <a:r>
              <a:rPr lang="es-ES" sz="1400" dirty="0" err="1"/>
              <a:t>charges</a:t>
            </a:r>
            <a:r>
              <a:rPr lang="es-ES" sz="1400" dirty="0"/>
              <a:t>/</a:t>
            </a:r>
            <a:r>
              <a:rPr lang="es-ES" sz="1400" dirty="0" err="1"/>
              <a:t>discharges</a:t>
            </a:r>
            <a:endParaRPr lang="es-ES" sz="1400" dirty="0"/>
          </a:p>
          <a:p>
            <a:r>
              <a:rPr lang="es-ES" sz="1400" dirty="0" err="1"/>
              <a:t>according</a:t>
            </a:r>
            <a:r>
              <a:rPr lang="es-ES" sz="1400" dirty="0"/>
              <a:t> to Bit line </a:t>
            </a:r>
            <a:r>
              <a:rPr lang="es-ES" sz="1400" dirty="0" err="1"/>
              <a:t>value</a:t>
            </a:r>
            <a:r>
              <a:rPr lang="es-ES" sz="1400" dirty="0"/>
              <a:t>.</a:t>
            </a:r>
            <a:endParaRPr lang="en-US" dirty="0"/>
          </a:p>
        </p:txBody>
      </p:sp>
      <p:sp>
        <p:nvSpPr>
          <p:cNvPr id="4" name="CuadroTexto 3"/>
          <p:cNvSpPr txBox="1"/>
          <p:nvPr/>
        </p:nvSpPr>
        <p:spPr>
          <a:xfrm>
            <a:off x="4511824" y="2305546"/>
            <a:ext cx="615617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/>
              <a:t>Strictly</a:t>
            </a:r>
            <a:r>
              <a:rPr lang="es-ES" sz="1400" dirty="0"/>
              <a:t> </a:t>
            </a:r>
            <a:r>
              <a:rPr lang="es-ES" sz="1400" dirty="0" err="1"/>
              <a:t>speaking</a:t>
            </a:r>
            <a:r>
              <a:rPr lang="es-ES" sz="1400" dirty="0"/>
              <a:t>, </a:t>
            </a:r>
            <a:r>
              <a:rPr lang="es-ES" sz="1400" dirty="0" err="1"/>
              <a:t>DRAMs</a:t>
            </a:r>
            <a:r>
              <a:rPr lang="es-ES" sz="1400" dirty="0"/>
              <a:t> </a:t>
            </a:r>
            <a:r>
              <a:rPr lang="es-ES" sz="1400" dirty="0" err="1"/>
              <a:t>have</a:t>
            </a:r>
            <a:r>
              <a:rPr lang="es-ES" sz="1400" dirty="0"/>
              <a:t> no SEE </a:t>
            </a:r>
            <a:r>
              <a:rPr lang="es-ES" sz="1400" dirty="0" err="1"/>
              <a:t>bitflip</a:t>
            </a:r>
            <a:r>
              <a:rPr lang="es-ES" sz="1400" dirty="0"/>
              <a:t> (SEU) </a:t>
            </a:r>
            <a:r>
              <a:rPr lang="es-ES" sz="1400" dirty="0" err="1"/>
              <a:t>because</a:t>
            </a:r>
            <a:r>
              <a:rPr lang="es-ES" sz="1400" dirty="0"/>
              <a:t> </a:t>
            </a:r>
            <a:r>
              <a:rPr lang="es-ES" sz="1400" dirty="0" err="1"/>
              <a:t>there</a:t>
            </a:r>
            <a:r>
              <a:rPr lang="es-ES" sz="1400" dirty="0"/>
              <a:t> </a:t>
            </a:r>
            <a:r>
              <a:rPr lang="es-ES" sz="1400" dirty="0" err="1"/>
              <a:t>is</a:t>
            </a:r>
            <a:r>
              <a:rPr lang="es-ES" sz="1400" dirty="0"/>
              <a:t> no </a:t>
            </a:r>
            <a:r>
              <a:rPr lang="es-ES" sz="1400" dirty="0" err="1"/>
              <a:t>flip-flop</a:t>
            </a:r>
            <a:r>
              <a:rPr lang="es-ES" sz="1400" dirty="0"/>
              <a:t> </a:t>
            </a:r>
            <a:r>
              <a:rPr lang="es-ES" sz="1400" dirty="0" err="1"/>
              <a:t>switching</a:t>
            </a:r>
            <a:r>
              <a:rPr lang="es-ES" sz="1400" dirty="0"/>
              <a:t>. </a:t>
            </a:r>
            <a:r>
              <a:rPr lang="es-ES" sz="1400" dirty="0" err="1"/>
              <a:t>All</a:t>
            </a:r>
            <a:r>
              <a:rPr lang="es-ES" sz="1400" dirty="0"/>
              <a:t> </a:t>
            </a:r>
            <a:r>
              <a:rPr lang="es-ES" sz="1400" dirty="0" err="1"/>
              <a:t>we</a:t>
            </a:r>
            <a:r>
              <a:rPr lang="es-ES" sz="1400" dirty="0"/>
              <a:t> </a:t>
            </a:r>
            <a:r>
              <a:rPr lang="es-ES" sz="1400" dirty="0" err="1"/>
              <a:t>need</a:t>
            </a:r>
            <a:r>
              <a:rPr lang="es-ES" sz="1400" dirty="0"/>
              <a:t> </a:t>
            </a:r>
            <a:r>
              <a:rPr lang="es-ES" sz="1400" dirty="0" err="1"/>
              <a:t>is</a:t>
            </a:r>
            <a:r>
              <a:rPr lang="es-ES" sz="1400" dirty="0"/>
              <a:t> a </a:t>
            </a:r>
            <a:r>
              <a:rPr lang="es-ES" sz="1400" dirty="0" err="1"/>
              <a:t>degradation</a:t>
            </a:r>
            <a:r>
              <a:rPr lang="es-ES" sz="1400" dirty="0"/>
              <a:t> in </a:t>
            </a:r>
            <a:r>
              <a:rPr lang="es-ES" sz="1400" dirty="0" err="1"/>
              <a:t>the</a:t>
            </a:r>
            <a:r>
              <a:rPr lang="es-ES" sz="1400" dirty="0"/>
              <a:t> C</a:t>
            </a:r>
            <a:r>
              <a:rPr lang="es-ES" sz="1400" baseline="-25000" dirty="0"/>
              <a:t>s</a:t>
            </a:r>
            <a:r>
              <a:rPr lang="es-ES" sz="1400" dirty="0"/>
              <a:t> </a:t>
            </a:r>
            <a:r>
              <a:rPr lang="es-ES" sz="1400" dirty="0" err="1"/>
              <a:t>charge</a:t>
            </a:r>
            <a:r>
              <a:rPr lang="es-ES" sz="1400" dirty="0"/>
              <a:t> </a:t>
            </a:r>
            <a:r>
              <a:rPr lang="es-ES" sz="1400" dirty="0" err="1"/>
              <a:t>value</a:t>
            </a:r>
            <a:r>
              <a:rPr lang="es-ES" sz="1400" dirty="0"/>
              <a:t>; </a:t>
            </a:r>
            <a:r>
              <a:rPr lang="es-ES" sz="1400" dirty="0" err="1"/>
              <a:t>if</a:t>
            </a:r>
            <a:r>
              <a:rPr lang="es-ES" sz="1400" dirty="0"/>
              <a:t> </a:t>
            </a:r>
            <a:r>
              <a:rPr lang="es-ES" sz="1400" dirty="0" err="1"/>
              <a:t>it</a:t>
            </a:r>
            <a:r>
              <a:rPr lang="es-ES" sz="1400" dirty="0"/>
              <a:t> </a:t>
            </a:r>
            <a:r>
              <a:rPr lang="es-ES" sz="1400" dirty="0" err="1"/>
              <a:t>exceeds</a:t>
            </a:r>
            <a:r>
              <a:rPr lang="es-ES" sz="1400" dirty="0"/>
              <a:t> </a:t>
            </a:r>
            <a:r>
              <a:rPr lang="es-ES" sz="1400" dirty="0" err="1"/>
              <a:t>the</a:t>
            </a:r>
            <a:r>
              <a:rPr lang="es-ES" sz="1400" dirty="0"/>
              <a:t> </a:t>
            </a:r>
            <a:r>
              <a:rPr lang="es-ES" sz="1400" dirty="0" err="1"/>
              <a:t>noise</a:t>
            </a:r>
            <a:r>
              <a:rPr lang="es-ES" sz="1400" dirty="0"/>
              <a:t> </a:t>
            </a:r>
            <a:r>
              <a:rPr lang="es-ES" sz="1400" dirty="0" err="1"/>
              <a:t>margin</a:t>
            </a:r>
            <a:r>
              <a:rPr lang="es-ES" sz="1400" dirty="0"/>
              <a:t> of </a:t>
            </a:r>
            <a:r>
              <a:rPr lang="es-ES" sz="1400" dirty="0" err="1"/>
              <a:t>readout</a:t>
            </a:r>
            <a:r>
              <a:rPr lang="es-ES" sz="1400" dirty="0"/>
              <a:t> </a:t>
            </a:r>
            <a:r>
              <a:rPr lang="es-ES" sz="1400" dirty="0" err="1"/>
              <a:t>circuit</a:t>
            </a:r>
            <a:r>
              <a:rPr lang="es-ES" sz="1400" dirty="0"/>
              <a:t> </a:t>
            </a:r>
            <a:r>
              <a:rPr lang="es-ES" sz="1400" dirty="0" err="1"/>
              <a:t>we</a:t>
            </a:r>
            <a:r>
              <a:rPr lang="es-ES" sz="1400" dirty="0"/>
              <a:t> </a:t>
            </a:r>
            <a:r>
              <a:rPr lang="es-ES" sz="1400" dirty="0" err="1"/>
              <a:t>got</a:t>
            </a:r>
            <a:r>
              <a:rPr lang="es-ES" sz="1400" dirty="0"/>
              <a:t> a </a:t>
            </a:r>
            <a:r>
              <a:rPr lang="es-ES" sz="1400" dirty="0" err="1"/>
              <a:t>logic</a:t>
            </a:r>
            <a:r>
              <a:rPr lang="es-ES" sz="1400" dirty="0"/>
              <a:t> error.</a:t>
            </a:r>
          </a:p>
          <a:p>
            <a:endParaRPr lang="es-E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DRAM </a:t>
            </a:r>
            <a:r>
              <a:rPr lang="es-ES" sz="1400" dirty="0" err="1"/>
              <a:t>typical</a:t>
            </a:r>
            <a:r>
              <a:rPr lang="es-ES" sz="1400" dirty="0"/>
              <a:t> SEE error </a:t>
            </a:r>
            <a:r>
              <a:rPr lang="es-ES" sz="1400" dirty="0" err="1"/>
              <a:t>is</a:t>
            </a:r>
            <a:r>
              <a:rPr lang="es-ES" sz="1400" dirty="0"/>
              <a:t> </a:t>
            </a:r>
            <a:r>
              <a:rPr lang="es-ES" sz="1400" dirty="0" err="1"/>
              <a:t>ionization</a:t>
            </a:r>
            <a:r>
              <a:rPr lang="es-ES" sz="1400" dirty="0"/>
              <a:t> </a:t>
            </a:r>
            <a:r>
              <a:rPr lang="es-ES" sz="1400" dirty="0" err="1"/>
              <a:t>charge</a:t>
            </a:r>
            <a:r>
              <a:rPr lang="es-ES" sz="1400" dirty="0"/>
              <a:t> </a:t>
            </a:r>
            <a:r>
              <a:rPr lang="es-ES" sz="1400" dirty="0" err="1"/>
              <a:t>collection</a:t>
            </a:r>
            <a:r>
              <a:rPr lang="es-ES" sz="1400" dirty="0"/>
              <a:t> in </a:t>
            </a:r>
            <a:r>
              <a:rPr lang="es-ES" sz="1400" dirty="0" err="1"/>
              <a:t>the</a:t>
            </a:r>
            <a:r>
              <a:rPr lang="es-ES" sz="1400" dirty="0"/>
              <a:t> </a:t>
            </a:r>
            <a:r>
              <a:rPr lang="es-ES" sz="1400" dirty="0" err="1"/>
              <a:t>binary</a:t>
            </a:r>
            <a:r>
              <a:rPr lang="es-ES" sz="1400" dirty="0"/>
              <a:t> </a:t>
            </a:r>
            <a:r>
              <a:rPr lang="es-ES" sz="1400" dirty="0" err="1"/>
              <a:t>cell</a:t>
            </a:r>
            <a:r>
              <a:rPr lang="es-ES" sz="1400" dirty="0"/>
              <a:t>: </a:t>
            </a:r>
            <a:r>
              <a:rPr lang="es-ES" sz="1400" dirty="0" err="1"/>
              <a:t>particle</a:t>
            </a:r>
            <a:r>
              <a:rPr lang="es-ES" sz="1400" dirty="0"/>
              <a:t> hit </a:t>
            </a:r>
            <a:r>
              <a:rPr lang="es-ES" sz="1400" dirty="0" err="1"/>
              <a:t>happens</a:t>
            </a:r>
            <a:r>
              <a:rPr lang="es-ES" sz="1400" dirty="0"/>
              <a:t> in </a:t>
            </a:r>
            <a:r>
              <a:rPr lang="es-ES" sz="1400" dirty="0" err="1"/>
              <a:t>or</a:t>
            </a:r>
            <a:r>
              <a:rPr lang="es-ES" sz="1400" dirty="0"/>
              <a:t> </a:t>
            </a:r>
            <a:r>
              <a:rPr lang="es-ES" sz="1400" dirty="0" err="1"/>
              <a:t>near</a:t>
            </a:r>
            <a:r>
              <a:rPr lang="es-ES" sz="1400" dirty="0"/>
              <a:t> Cs </a:t>
            </a:r>
            <a:r>
              <a:rPr lang="es-ES" sz="1400" dirty="0" err="1"/>
              <a:t>or</a:t>
            </a:r>
            <a:r>
              <a:rPr lang="es-ES" sz="1400" dirty="0"/>
              <a:t> at FET </a:t>
            </a:r>
            <a:r>
              <a:rPr lang="es-ES" sz="1400" dirty="0" err="1"/>
              <a:t>source</a:t>
            </a:r>
            <a:r>
              <a:rPr lang="es-ES" sz="1400" dirty="0"/>
              <a:t>. </a:t>
            </a:r>
            <a:r>
              <a:rPr lang="es-ES" sz="1400" dirty="0" err="1"/>
              <a:t>The</a:t>
            </a:r>
            <a:r>
              <a:rPr lang="es-ES" sz="1400" dirty="0"/>
              <a:t> </a:t>
            </a:r>
            <a:r>
              <a:rPr lang="es-ES" sz="1400" dirty="0" err="1"/>
              <a:t>key</a:t>
            </a:r>
            <a:r>
              <a:rPr lang="es-ES" sz="1400" dirty="0"/>
              <a:t> FET opens so a </a:t>
            </a:r>
            <a:r>
              <a:rPr lang="es-ES" sz="1400" dirty="0" err="1"/>
              <a:t>transition</a:t>
            </a:r>
            <a:r>
              <a:rPr lang="es-ES" sz="1400" dirty="0"/>
              <a:t> 1-&gt;0 </a:t>
            </a:r>
            <a:r>
              <a:rPr lang="es-ES" sz="1400" dirty="0" err="1"/>
              <a:t>goes</a:t>
            </a:r>
            <a:r>
              <a:rPr lang="es-ES" sz="1400" dirty="0"/>
              <a:t> to </a:t>
            </a:r>
            <a:r>
              <a:rPr lang="es-ES" sz="1400" dirty="0" err="1"/>
              <a:t>the</a:t>
            </a:r>
            <a:r>
              <a:rPr lang="es-ES" sz="1400" dirty="0"/>
              <a:t> output.</a:t>
            </a:r>
          </a:p>
          <a:p>
            <a:endParaRPr lang="es-E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/>
              <a:t>Less</a:t>
            </a:r>
            <a:r>
              <a:rPr lang="es-ES" sz="1400" dirty="0"/>
              <a:t> </a:t>
            </a:r>
            <a:r>
              <a:rPr lang="es-ES" sz="1400" dirty="0" err="1"/>
              <a:t>frequent</a:t>
            </a:r>
            <a:r>
              <a:rPr lang="es-ES" sz="1400" dirty="0"/>
              <a:t> </a:t>
            </a:r>
            <a:r>
              <a:rPr lang="es-ES" sz="1400" dirty="0" err="1"/>
              <a:t>is</a:t>
            </a:r>
            <a:r>
              <a:rPr lang="es-ES" sz="1400" dirty="0"/>
              <a:t> a SEE error in bit line. </a:t>
            </a:r>
            <a:r>
              <a:rPr lang="es-ES" sz="1400" dirty="0" err="1"/>
              <a:t>For</a:t>
            </a:r>
            <a:r>
              <a:rPr lang="es-ES" sz="1400" dirty="0"/>
              <a:t> </a:t>
            </a:r>
            <a:r>
              <a:rPr lang="es-ES" sz="1400" dirty="0" err="1"/>
              <a:t>this</a:t>
            </a:r>
            <a:r>
              <a:rPr lang="es-ES" sz="1400" dirty="0"/>
              <a:t> to </a:t>
            </a:r>
            <a:r>
              <a:rPr lang="es-ES" sz="1400" dirty="0" err="1"/>
              <a:t>happen</a:t>
            </a:r>
            <a:r>
              <a:rPr lang="es-ES" sz="1400" dirty="0"/>
              <a:t>, </a:t>
            </a:r>
            <a:r>
              <a:rPr lang="es-ES" sz="1400" dirty="0" err="1"/>
              <a:t>the</a:t>
            </a:r>
            <a:r>
              <a:rPr lang="es-ES" sz="1400" dirty="0"/>
              <a:t> bit line has to be </a:t>
            </a:r>
            <a:r>
              <a:rPr lang="es-ES" sz="1400" dirty="0" err="1"/>
              <a:t>floating</a:t>
            </a:r>
            <a:r>
              <a:rPr lang="es-ES" sz="1400" dirty="0"/>
              <a:t> (i.e., </a:t>
            </a:r>
            <a:r>
              <a:rPr lang="es-ES" sz="1400" dirty="0" err="1"/>
              <a:t>during</a:t>
            </a:r>
            <a:r>
              <a:rPr lang="es-ES" sz="1400" dirty="0"/>
              <a:t> a </a:t>
            </a:r>
            <a:r>
              <a:rPr lang="es-ES" sz="1400" dirty="0" err="1"/>
              <a:t>read</a:t>
            </a:r>
            <a:r>
              <a:rPr lang="es-ES" sz="1400" dirty="0"/>
              <a:t> </a:t>
            </a:r>
            <a:r>
              <a:rPr lang="es-ES" sz="1400" dirty="0" err="1"/>
              <a:t>phase</a:t>
            </a:r>
            <a:r>
              <a:rPr lang="es-ES" sz="1400" dirty="0"/>
              <a:t> </a:t>
            </a:r>
            <a:r>
              <a:rPr lang="es-ES" sz="1400" dirty="0" err="1"/>
              <a:t>with</a:t>
            </a:r>
            <a:r>
              <a:rPr lang="es-ES" sz="1400" dirty="0"/>
              <a:t> </a:t>
            </a:r>
            <a:r>
              <a:rPr lang="es-ES" sz="1400" dirty="0" err="1"/>
              <a:t>key</a:t>
            </a:r>
            <a:r>
              <a:rPr lang="es-ES" sz="1400" dirty="0"/>
              <a:t> transistor in </a:t>
            </a:r>
            <a:r>
              <a:rPr lang="es-ES" sz="1400" dirty="0" err="1"/>
              <a:t>conduction</a:t>
            </a:r>
            <a:r>
              <a:rPr lang="es-ES" sz="1400" dirty="0"/>
              <a:t> </a:t>
            </a:r>
            <a:r>
              <a:rPr lang="es-ES" sz="1400" dirty="0" err="1"/>
              <a:t>state</a:t>
            </a:r>
            <a:r>
              <a:rPr lang="es-ES" sz="1400" dirty="0"/>
              <a:t>). </a:t>
            </a:r>
            <a:r>
              <a:rPr lang="es-ES" sz="1400" dirty="0" err="1"/>
              <a:t>Collected</a:t>
            </a:r>
            <a:r>
              <a:rPr lang="es-ES" sz="1400" dirty="0"/>
              <a:t> </a:t>
            </a:r>
            <a:r>
              <a:rPr lang="es-ES" sz="1400" dirty="0" err="1"/>
              <a:t>charge</a:t>
            </a:r>
            <a:r>
              <a:rPr lang="es-ES" sz="1400" dirty="0"/>
              <a:t> </a:t>
            </a:r>
            <a:r>
              <a:rPr lang="es-ES" sz="1400" dirty="0" err="1"/>
              <a:t>going</a:t>
            </a:r>
            <a:r>
              <a:rPr lang="es-ES" sz="1400" dirty="0"/>
              <a:t> to C</a:t>
            </a:r>
            <a:r>
              <a:rPr lang="es-ES" sz="1400" baseline="-25000" dirty="0"/>
              <a:t>s</a:t>
            </a:r>
            <a:r>
              <a:rPr lang="es-ES" sz="1400" dirty="0"/>
              <a:t> can be </a:t>
            </a:r>
            <a:r>
              <a:rPr lang="es-ES" sz="1400" dirty="0" err="1"/>
              <a:t>enough</a:t>
            </a:r>
            <a:r>
              <a:rPr lang="es-ES" sz="1400" dirty="0"/>
              <a:t> to output a bit </a:t>
            </a:r>
            <a:r>
              <a:rPr lang="es-ES" sz="1400" dirty="0" err="1"/>
              <a:t>change</a:t>
            </a:r>
            <a:r>
              <a:rPr lang="es-ES" sz="1400" dirty="0"/>
              <a:t>. </a:t>
            </a:r>
            <a:endParaRPr lang="en-US" sz="1400" dirty="0"/>
          </a:p>
        </p:txBody>
      </p:sp>
      <p:sp>
        <p:nvSpPr>
          <p:cNvPr id="6" name="CuadroTexto 5"/>
          <p:cNvSpPr txBox="1"/>
          <p:nvPr/>
        </p:nvSpPr>
        <p:spPr>
          <a:xfrm>
            <a:off x="6023993" y="5249888"/>
            <a:ext cx="14493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err="1"/>
              <a:t>Q</a:t>
            </a:r>
            <a:r>
              <a:rPr lang="es-ES" sz="2000" baseline="-25000" dirty="0" err="1"/>
              <a:t>crit</a:t>
            </a:r>
            <a:r>
              <a:rPr lang="es-ES" sz="2000" dirty="0"/>
              <a:t> = C</a:t>
            </a:r>
            <a:r>
              <a:rPr lang="es-ES" sz="2000" baseline="-25000" dirty="0"/>
              <a:t>s</a:t>
            </a:r>
            <a:r>
              <a:rPr lang="es-ES" sz="2000" dirty="0"/>
              <a:t> </a:t>
            </a:r>
            <a:r>
              <a:rPr lang="es-ES" sz="2000" dirty="0" err="1">
                <a:latin typeface="Symbol" panose="05050102010706020507" pitchFamily="18" charset="2"/>
              </a:rPr>
              <a:t>D</a:t>
            </a:r>
            <a:r>
              <a:rPr lang="es-ES" sz="2000" dirty="0" err="1"/>
              <a:t>V</a:t>
            </a:r>
            <a:r>
              <a:rPr lang="es-ES" sz="2000" baseline="-25000" dirty="0" err="1"/>
              <a:t>s</a:t>
            </a:r>
            <a:endParaRPr lang="en-US" sz="2000" baseline="-25000" dirty="0"/>
          </a:p>
        </p:txBody>
      </p:sp>
    </p:spTree>
    <p:extLst>
      <p:ext uri="{BB962C8B-B14F-4D97-AF65-F5344CB8AC3E}">
        <p14:creationId xmlns:p14="http://schemas.microsoft.com/office/powerpoint/2010/main" val="230270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916" y="2481926"/>
            <a:ext cx="2319208" cy="1648190"/>
          </a:xfrm>
          <a:prstGeom prst="rect">
            <a:avLst/>
          </a:prstGeom>
        </p:spPr>
      </p:pic>
      <p:grpSp>
        <p:nvGrpSpPr>
          <p:cNvPr id="4" name="Grupo 3"/>
          <p:cNvGrpSpPr/>
          <p:nvPr/>
        </p:nvGrpSpPr>
        <p:grpSpPr>
          <a:xfrm>
            <a:off x="1553220" y="3432116"/>
            <a:ext cx="4038725" cy="2873048"/>
            <a:chOff x="29219" y="3432116"/>
            <a:chExt cx="4038725" cy="2873048"/>
          </a:xfrm>
        </p:grpSpPr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19" y="3432116"/>
              <a:ext cx="4038725" cy="2873048"/>
            </a:xfrm>
            <a:prstGeom prst="rect">
              <a:avLst/>
            </a:prstGeom>
          </p:spPr>
        </p:pic>
        <p:sp>
          <p:nvSpPr>
            <p:cNvPr id="2" name="Rectángulo redondeado 1"/>
            <p:cNvSpPr/>
            <p:nvPr/>
          </p:nvSpPr>
          <p:spPr bwMode="auto">
            <a:xfrm>
              <a:off x="1259632" y="4221088"/>
              <a:ext cx="500918" cy="1797084"/>
            </a:xfrm>
            <a:prstGeom prst="round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latin typeface="Verdana" pitchFamily="34" charset="0"/>
              </a:endParaRPr>
            </a:p>
          </p:txBody>
        </p:sp>
        <p:sp>
          <p:nvSpPr>
            <p:cNvPr id="10" name="Rectángulo redondeado 9"/>
            <p:cNvSpPr/>
            <p:nvPr/>
          </p:nvSpPr>
          <p:spPr bwMode="auto">
            <a:xfrm>
              <a:off x="2486906" y="4221088"/>
              <a:ext cx="500918" cy="1797084"/>
            </a:xfrm>
            <a:prstGeom prst="round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latin typeface="Verdana" pitchFamily="34" charset="0"/>
              </a:endParaRPr>
            </a:p>
          </p:txBody>
        </p:sp>
        <p:sp>
          <p:nvSpPr>
            <p:cNvPr id="3" name="CuadroTexto 2"/>
            <p:cNvSpPr txBox="1"/>
            <p:nvPr/>
          </p:nvSpPr>
          <p:spPr>
            <a:xfrm>
              <a:off x="1406786" y="3991616"/>
              <a:ext cx="44499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200" dirty="0">
                  <a:solidFill>
                    <a:srgbClr val="FF0000"/>
                  </a:solidFill>
                </a:rPr>
                <a:t>inv1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13" name="CuadroTexto 12"/>
            <p:cNvSpPr txBox="1"/>
            <p:nvPr/>
          </p:nvSpPr>
          <p:spPr>
            <a:xfrm>
              <a:off x="2323084" y="3991616"/>
              <a:ext cx="44499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200" dirty="0">
                  <a:solidFill>
                    <a:srgbClr val="FF0000"/>
                  </a:solidFill>
                </a:rPr>
                <a:t>inv2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2" name="1 Título"/>
          <p:cNvSpPr txBox="1">
            <a:spLocks/>
          </p:cNvSpPr>
          <p:nvPr/>
        </p:nvSpPr>
        <p:spPr>
          <a:xfrm>
            <a:off x="1518595" y="404664"/>
            <a:ext cx="6588224" cy="504056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r>
              <a:rPr lang="es-ES" sz="3200" dirty="0"/>
              <a:t>SRAM</a:t>
            </a:r>
          </a:p>
        </p:txBody>
      </p:sp>
      <p:sp>
        <p:nvSpPr>
          <p:cNvPr id="15" name="24 CuadroTexto"/>
          <p:cNvSpPr txBox="1">
            <a:spLocks noChangeArrowheads="1"/>
          </p:cNvSpPr>
          <p:nvPr/>
        </p:nvSpPr>
        <p:spPr bwMode="auto">
          <a:xfrm>
            <a:off x="5394176" y="6165304"/>
            <a:ext cx="543609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9pPr>
          </a:lstStyle>
          <a:p>
            <a:pPr algn="just"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 sz="900" b="1" i="1" dirty="0">
                <a:solidFill>
                  <a:schemeClr val="tx1"/>
                </a:solidFill>
              </a:rPr>
              <a:t>Extreme </a:t>
            </a:r>
            <a:r>
              <a:rPr lang="es-ES" sz="900" b="1" i="1" dirty="0" err="1">
                <a:solidFill>
                  <a:schemeClr val="tx1"/>
                </a:solidFill>
              </a:rPr>
              <a:t>Environment</a:t>
            </a:r>
            <a:r>
              <a:rPr lang="es-ES" sz="900" b="1" i="1" dirty="0">
                <a:solidFill>
                  <a:schemeClr val="tx1"/>
                </a:solidFill>
              </a:rPr>
              <a:t> </a:t>
            </a:r>
            <a:r>
              <a:rPr lang="es-ES" sz="900" b="1" i="1" dirty="0" err="1">
                <a:solidFill>
                  <a:schemeClr val="tx1"/>
                </a:solidFill>
              </a:rPr>
              <a:t>Electronics</a:t>
            </a:r>
            <a:r>
              <a:rPr lang="es-ES" sz="900" b="1" i="1" dirty="0">
                <a:solidFill>
                  <a:schemeClr val="tx1"/>
                </a:solidFill>
              </a:rPr>
              <a:t>, </a:t>
            </a:r>
            <a:r>
              <a:rPr lang="es-ES" sz="900" b="1" i="1" dirty="0" err="1">
                <a:solidFill>
                  <a:schemeClr val="tx1"/>
                </a:solidFill>
              </a:rPr>
              <a:t>J.D.Cressler</a:t>
            </a:r>
            <a:r>
              <a:rPr lang="es-ES" sz="900" b="1" i="1" dirty="0">
                <a:solidFill>
                  <a:schemeClr val="tx1"/>
                </a:solidFill>
              </a:rPr>
              <a:t>, </a:t>
            </a:r>
            <a:r>
              <a:rPr lang="es-ES" sz="900" b="1" i="1" dirty="0" err="1">
                <a:solidFill>
                  <a:schemeClr val="tx1"/>
                </a:solidFill>
              </a:rPr>
              <a:t>H.A.Mantooth</a:t>
            </a:r>
            <a:r>
              <a:rPr lang="es-ES" sz="900" b="1" i="1" dirty="0">
                <a:solidFill>
                  <a:schemeClr val="tx1"/>
                </a:solidFill>
              </a:rPr>
              <a:t> (</a:t>
            </a:r>
            <a:r>
              <a:rPr lang="es-ES" sz="900" b="1" i="1" dirty="0" err="1">
                <a:solidFill>
                  <a:schemeClr val="tx1"/>
                </a:solidFill>
              </a:rPr>
              <a:t>eds</a:t>
            </a:r>
            <a:r>
              <a:rPr lang="es-ES" sz="900" b="1" i="1" dirty="0">
                <a:solidFill>
                  <a:schemeClr val="tx1"/>
                </a:solidFill>
              </a:rPr>
              <a:t>), CRC </a:t>
            </a:r>
            <a:r>
              <a:rPr lang="es-ES" sz="900" b="1" i="1" dirty="0" err="1">
                <a:solidFill>
                  <a:schemeClr val="tx1"/>
                </a:solidFill>
              </a:rPr>
              <a:t>Press</a:t>
            </a:r>
            <a:r>
              <a:rPr lang="es-ES" sz="900" b="1" i="1" dirty="0">
                <a:solidFill>
                  <a:schemeClr val="tx1"/>
                </a:solidFill>
              </a:rPr>
              <a:t> 2013, </a:t>
            </a:r>
            <a:r>
              <a:rPr lang="es-ES" sz="900" b="1" i="1" dirty="0" err="1">
                <a:solidFill>
                  <a:schemeClr val="tx1"/>
                </a:solidFill>
              </a:rPr>
              <a:t>chap</a:t>
            </a:r>
            <a:r>
              <a:rPr lang="es-ES" sz="900" b="1" i="1" dirty="0">
                <a:solidFill>
                  <a:schemeClr val="tx1"/>
                </a:solidFill>
              </a:rPr>
              <a:t>. 15 </a:t>
            </a:r>
            <a:endParaRPr lang="es-ES" sz="900" dirty="0">
              <a:solidFill>
                <a:schemeClr val="tx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518596" y="854817"/>
            <a:ext cx="914940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A 6T SRAM has 2 </a:t>
            </a:r>
            <a:r>
              <a:rPr lang="es-ES" sz="1600" dirty="0" err="1"/>
              <a:t>key</a:t>
            </a:r>
            <a:r>
              <a:rPr lang="es-ES" sz="1600" dirty="0"/>
              <a:t> </a:t>
            </a:r>
            <a:r>
              <a:rPr lang="es-ES" sz="1600" dirty="0" err="1"/>
              <a:t>transistors</a:t>
            </a:r>
            <a:r>
              <a:rPr lang="es-ES" sz="1600" dirty="0"/>
              <a:t> </a:t>
            </a:r>
            <a:r>
              <a:rPr lang="es-ES" sz="1600" dirty="0" err="1"/>
              <a:t>for</a:t>
            </a:r>
            <a:r>
              <a:rPr lang="es-ES" sz="1600" dirty="0"/>
              <a:t> bit </a:t>
            </a:r>
            <a:r>
              <a:rPr lang="es-ES" sz="1600" dirty="0" err="1"/>
              <a:t>lines</a:t>
            </a:r>
            <a:r>
              <a:rPr lang="es-ES" sz="1600" dirty="0"/>
              <a:t> and a </a:t>
            </a:r>
            <a:r>
              <a:rPr lang="es-ES" sz="1600" dirty="0" err="1"/>
              <a:t>pair</a:t>
            </a:r>
            <a:r>
              <a:rPr lang="es-ES" sz="1600" dirty="0"/>
              <a:t> of CMOS </a:t>
            </a:r>
            <a:r>
              <a:rPr lang="es-ES" sz="1600" dirty="0" err="1"/>
              <a:t>inverters</a:t>
            </a:r>
            <a:r>
              <a:rPr lang="es-ES" sz="1600" dirty="0"/>
              <a:t> </a:t>
            </a:r>
            <a:r>
              <a:rPr lang="es-ES" sz="1600" dirty="0" err="1"/>
              <a:t>feedback</a:t>
            </a:r>
            <a:r>
              <a:rPr lang="es-ES" sz="1600" dirty="0"/>
              <a:t> </a:t>
            </a:r>
            <a:r>
              <a:rPr lang="es-ES" sz="1600" dirty="0" err="1"/>
              <a:t>coupled</a:t>
            </a:r>
            <a:r>
              <a:rPr lang="es-ES" sz="1600" dirty="0"/>
              <a:t>.</a:t>
            </a:r>
          </a:p>
          <a:p>
            <a:r>
              <a:rPr lang="es-ES" sz="1400" b="1" dirty="0" err="1"/>
              <a:t>Read</a:t>
            </a:r>
            <a:r>
              <a:rPr lang="es-ES" sz="1400" dirty="0"/>
              <a:t>: M1, M2 </a:t>
            </a:r>
            <a:r>
              <a:rPr lang="es-ES" sz="1400" dirty="0" err="1"/>
              <a:t>on</a:t>
            </a:r>
            <a:r>
              <a:rPr lang="es-ES" sz="1400" dirty="0"/>
              <a:t>, Word line=1 tensión (Q,/Q)-&gt;(BL,/BL)</a:t>
            </a:r>
          </a:p>
          <a:p>
            <a:r>
              <a:rPr lang="es-ES" sz="1400" b="1" dirty="0" err="1"/>
              <a:t>Write</a:t>
            </a:r>
            <a:r>
              <a:rPr lang="es-ES" sz="1400" dirty="0"/>
              <a:t>: M1, M2 </a:t>
            </a:r>
            <a:r>
              <a:rPr lang="es-ES" sz="1400" dirty="0" err="1"/>
              <a:t>on</a:t>
            </a:r>
            <a:r>
              <a:rPr lang="es-ES" sz="1400" dirty="0"/>
              <a:t>, Word line=1, (BL,/BL) </a:t>
            </a:r>
            <a:r>
              <a:rPr lang="es-ES" sz="1400" dirty="0" err="1"/>
              <a:t>force</a:t>
            </a:r>
            <a:r>
              <a:rPr lang="es-ES" sz="1400" dirty="0"/>
              <a:t> </a:t>
            </a:r>
            <a:r>
              <a:rPr lang="es-ES" sz="1400" dirty="0" err="1"/>
              <a:t>values</a:t>
            </a:r>
            <a:r>
              <a:rPr lang="es-ES" sz="1400" dirty="0"/>
              <a:t> </a:t>
            </a:r>
            <a:r>
              <a:rPr lang="es-ES" sz="1400" dirty="0" err="1"/>
              <a:t>by</a:t>
            </a:r>
            <a:r>
              <a:rPr lang="es-ES" sz="1400" dirty="0"/>
              <a:t> </a:t>
            </a:r>
            <a:r>
              <a:rPr lang="es-ES" sz="1400" dirty="0" err="1"/>
              <a:t>current</a:t>
            </a:r>
            <a:r>
              <a:rPr lang="es-ES" sz="1400" dirty="0"/>
              <a:t> </a:t>
            </a:r>
            <a:r>
              <a:rPr lang="es-ES" sz="1400" dirty="0" err="1"/>
              <a:t>injection</a:t>
            </a:r>
            <a:r>
              <a:rPr lang="es-ES" sz="1400" dirty="0"/>
              <a:t> to (Q,/Q) to </a:t>
            </a:r>
            <a:r>
              <a:rPr lang="es-ES" sz="1400" dirty="0" err="1"/>
              <a:t>switch</a:t>
            </a:r>
            <a:r>
              <a:rPr lang="es-ES" sz="1400" dirty="0"/>
              <a:t> (</a:t>
            </a:r>
            <a:r>
              <a:rPr lang="es-ES" sz="1400" dirty="0" err="1"/>
              <a:t>flip-flop</a:t>
            </a:r>
            <a:r>
              <a:rPr lang="es-ES" sz="1400" dirty="0"/>
              <a:t>) </a:t>
            </a:r>
            <a:r>
              <a:rPr lang="es-ES" sz="1400" dirty="0" err="1"/>
              <a:t>the</a:t>
            </a:r>
            <a:r>
              <a:rPr lang="es-ES" sz="1400" dirty="0"/>
              <a:t> </a:t>
            </a:r>
            <a:r>
              <a:rPr lang="es-ES" sz="1400" dirty="0" err="1"/>
              <a:t>feedback</a:t>
            </a:r>
            <a:r>
              <a:rPr lang="es-ES" sz="1400" dirty="0"/>
              <a:t> </a:t>
            </a:r>
            <a:r>
              <a:rPr lang="es-ES" sz="1400" dirty="0" err="1"/>
              <a:t>coupled</a:t>
            </a:r>
            <a:r>
              <a:rPr lang="es-ES" sz="1400" dirty="0"/>
              <a:t> </a:t>
            </a:r>
            <a:r>
              <a:rPr lang="es-ES" sz="1400" dirty="0" err="1"/>
              <a:t>inverters</a:t>
            </a:r>
            <a:r>
              <a:rPr lang="es-ES" sz="1400" dirty="0"/>
              <a:t>.</a:t>
            </a:r>
          </a:p>
          <a:p>
            <a:endParaRPr lang="es-ES" sz="1400" dirty="0"/>
          </a:p>
          <a:p>
            <a:r>
              <a:rPr lang="es-ES" sz="1400" dirty="0" err="1"/>
              <a:t>The</a:t>
            </a:r>
            <a:r>
              <a:rPr lang="es-ES" sz="1400" dirty="0"/>
              <a:t> load capacitor </a:t>
            </a:r>
            <a:r>
              <a:rPr lang="es-ES" sz="1400" dirty="0" err="1"/>
              <a:t>for</a:t>
            </a:r>
            <a:r>
              <a:rPr lang="es-ES" sz="1400" dirty="0"/>
              <a:t> (M3,M5) </a:t>
            </a:r>
            <a:r>
              <a:rPr lang="es-ES" sz="1400" dirty="0" err="1"/>
              <a:t>first</a:t>
            </a:r>
            <a:r>
              <a:rPr lang="es-ES" sz="1400" dirty="0"/>
              <a:t> </a:t>
            </a:r>
            <a:r>
              <a:rPr lang="es-ES" sz="1400" dirty="0" err="1"/>
              <a:t>inverter</a:t>
            </a:r>
            <a:r>
              <a:rPr lang="es-ES" sz="1400" dirty="0"/>
              <a:t> </a:t>
            </a:r>
            <a:r>
              <a:rPr lang="es-ES" sz="1400" dirty="0" err="1"/>
              <a:t>is</a:t>
            </a:r>
            <a:r>
              <a:rPr lang="es-ES" sz="1400" dirty="0"/>
              <a:t> </a:t>
            </a:r>
            <a:r>
              <a:rPr lang="es-ES" sz="1400" dirty="0" err="1"/>
              <a:t>the</a:t>
            </a:r>
            <a:r>
              <a:rPr lang="es-ES" sz="1400" dirty="0"/>
              <a:t> input capacitor of (M4,M6) </a:t>
            </a:r>
            <a:r>
              <a:rPr lang="es-ES" sz="1400" dirty="0" err="1"/>
              <a:t>second</a:t>
            </a:r>
            <a:r>
              <a:rPr lang="es-ES" sz="1400" dirty="0"/>
              <a:t> </a:t>
            </a:r>
            <a:r>
              <a:rPr lang="es-ES" sz="1400" dirty="0" err="1"/>
              <a:t>inverter</a:t>
            </a:r>
            <a:r>
              <a:rPr lang="es-ES" sz="1400" dirty="0"/>
              <a:t>, so</a:t>
            </a:r>
          </a:p>
          <a:p>
            <a:r>
              <a:rPr lang="es-ES" sz="1400" dirty="0" err="1"/>
              <a:t>C</a:t>
            </a:r>
            <a:r>
              <a:rPr lang="es-ES" sz="1400" baseline="-25000" dirty="0" err="1"/>
              <a:t>load</a:t>
            </a:r>
            <a:r>
              <a:rPr lang="es-ES" sz="1400" dirty="0"/>
              <a:t>= C</a:t>
            </a:r>
            <a:r>
              <a:rPr lang="es-ES" sz="1400" baseline="-25000" dirty="0"/>
              <a:t>gateM4</a:t>
            </a:r>
            <a:r>
              <a:rPr lang="es-ES" sz="1400" dirty="0"/>
              <a:t> + C</a:t>
            </a:r>
            <a:r>
              <a:rPr lang="es-ES" sz="1400" baseline="-25000" dirty="0"/>
              <a:t>gateM6</a:t>
            </a:r>
            <a:r>
              <a:rPr lang="es-ES" sz="1400" dirty="0"/>
              <a:t>+C</a:t>
            </a:r>
            <a:r>
              <a:rPr lang="es-ES" sz="1400" baseline="-25000" dirty="0"/>
              <a:t>parasitics </a:t>
            </a:r>
            <a:r>
              <a:rPr lang="es-ES" sz="1400" dirty="0"/>
              <a:t> and </a:t>
            </a:r>
            <a:r>
              <a:rPr lang="es-ES" sz="1400" dirty="0" err="1"/>
              <a:t>the</a:t>
            </a:r>
            <a:r>
              <a:rPr lang="es-ES" sz="1400" dirty="0"/>
              <a:t> </a:t>
            </a:r>
            <a:r>
              <a:rPr lang="es-ES" sz="1400" dirty="0" err="1"/>
              <a:t>critical</a:t>
            </a:r>
            <a:r>
              <a:rPr lang="es-ES" sz="1400" dirty="0"/>
              <a:t> </a:t>
            </a:r>
            <a:r>
              <a:rPr lang="es-ES" sz="1400" dirty="0" err="1"/>
              <a:t>charge</a:t>
            </a:r>
            <a:r>
              <a:rPr lang="es-ES" sz="1400" dirty="0"/>
              <a:t> </a:t>
            </a:r>
            <a:r>
              <a:rPr lang="es-ES" sz="1400" dirty="0" err="1"/>
              <a:t>equation</a:t>
            </a:r>
            <a:r>
              <a:rPr lang="es-ES" sz="1400" dirty="0"/>
              <a:t> </a:t>
            </a:r>
            <a:r>
              <a:rPr lang="es-ES" sz="1400" dirty="0" err="1"/>
              <a:t>is</a:t>
            </a:r>
            <a:r>
              <a:rPr lang="es-ES" sz="1400" dirty="0"/>
              <a:t>:</a:t>
            </a:r>
            <a:endParaRPr lang="en-US" sz="1400" baseline="-25000" dirty="0"/>
          </a:p>
        </p:txBody>
      </p:sp>
      <p:sp>
        <p:nvSpPr>
          <p:cNvPr id="28" name="CuadroTexto 27"/>
          <p:cNvSpPr txBox="1"/>
          <p:nvPr/>
        </p:nvSpPr>
        <p:spPr>
          <a:xfrm>
            <a:off x="5577424" y="3099375"/>
            <a:ext cx="2311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err="1"/>
              <a:t>Q</a:t>
            </a:r>
            <a:r>
              <a:rPr lang="es-ES" sz="2400" baseline="-25000" dirty="0" err="1"/>
              <a:t>crit</a:t>
            </a:r>
            <a:r>
              <a:rPr lang="es-ES" sz="2400" dirty="0"/>
              <a:t> = C</a:t>
            </a:r>
            <a:r>
              <a:rPr lang="es-ES" sz="2400" baseline="-25000" dirty="0"/>
              <a:t>load,inv1</a:t>
            </a:r>
            <a:r>
              <a:rPr lang="es-ES" sz="2400" dirty="0"/>
              <a:t> </a:t>
            </a:r>
            <a:r>
              <a:rPr lang="es-ES" sz="2400" dirty="0">
                <a:latin typeface="Symbol" panose="05050102010706020507" pitchFamily="18" charset="2"/>
              </a:rPr>
              <a:t>D</a:t>
            </a:r>
            <a:r>
              <a:rPr lang="es-ES" sz="2400" dirty="0"/>
              <a:t>V</a:t>
            </a:r>
            <a:endParaRPr lang="en-US" sz="2400" baseline="-25000" dirty="0"/>
          </a:p>
        </p:txBody>
      </p:sp>
      <p:sp>
        <p:nvSpPr>
          <p:cNvPr id="29" name="CuadroTexto 28"/>
          <p:cNvSpPr txBox="1"/>
          <p:nvPr/>
        </p:nvSpPr>
        <p:spPr>
          <a:xfrm>
            <a:off x="5364184" y="3996024"/>
            <a:ext cx="522007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/>
              <a:t>If</a:t>
            </a:r>
            <a:r>
              <a:rPr lang="es-ES" dirty="0"/>
              <a:t> </a:t>
            </a:r>
            <a:r>
              <a:rPr lang="es-ES" sz="1400" dirty="0" err="1"/>
              <a:t>gate</a:t>
            </a:r>
            <a:r>
              <a:rPr lang="es-ES" sz="1400" dirty="0"/>
              <a:t> of </a:t>
            </a:r>
            <a:r>
              <a:rPr lang="es-ES" sz="1400" dirty="0" err="1"/>
              <a:t>inverter</a:t>
            </a:r>
            <a:r>
              <a:rPr lang="es-ES" sz="1400" dirty="0"/>
              <a:t> 2 (M4,M6) </a:t>
            </a:r>
            <a:r>
              <a:rPr lang="es-ES" sz="1400" dirty="0" err="1"/>
              <a:t>is</a:t>
            </a:r>
            <a:r>
              <a:rPr lang="es-ES" sz="1400" dirty="0"/>
              <a:t> </a:t>
            </a:r>
            <a:r>
              <a:rPr lang="es-ES" sz="1400" dirty="0" err="1"/>
              <a:t>over</a:t>
            </a:r>
            <a:r>
              <a:rPr lang="es-ES" sz="1400" dirty="0"/>
              <a:t> </a:t>
            </a:r>
            <a:r>
              <a:rPr lang="es-ES" sz="1400" dirty="0" err="1"/>
              <a:t>the</a:t>
            </a:r>
            <a:r>
              <a:rPr lang="es-ES" sz="1400" dirty="0"/>
              <a:t> </a:t>
            </a:r>
            <a:r>
              <a:rPr lang="es-ES" sz="1400" dirty="0" err="1"/>
              <a:t>switching</a:t>
            </a:r>
            <a:r>
              <a:rPr lang="es-ES" sz="1400" dirty="0"/>
              <a:t> </a:t>
            </a:r>
            <a:r>
              <a:rPr lang="es-ES" sz="1400" dirty="0" err="1"/>
              <a:t>threshold</a:t>
            </a:r>
            <a:r>
              <a:rPr lang="es-ES" sz="1400" dirty="0"/>
              <a:t>, </a:t>
            </a:r>
            <a:r>
              <a:rPr lang="es-ES" sz="1400" dirty="0" err="1"/>
              <a:t>the</a:t>
            </a:r>
            <a:r>
              <a:rPr lang="es-ES" sz="1400" dirty="0"/>
              <a:t> inv2 output </a:t>
            </a:r>
            <a:r>
              <a:rPr lang="es-ES" sz="1400" dirty="0" err="1"/>
              <a:t>feedback</a:t>
            </a:r>
            <a:r>
              <a:rPr lang="es-ES" sz="1400" dirty="0"/>
              <a:t> </a:t>
            </a:r>
            <a:r>
              <a:rPr lang="es-ES" sz="1400" dirty="0" err="1"/>
              <a:t>forces</a:t>
            </a:r>
            <a:r>
              <a:rPr lang="es-ES" sz="1400" dirty="0"/>
              <a:t> a </a:t>
            </a:r>
            <a:r>
              <a:rPr lang="es-ES" sz="1400" dirty="0" err="1"/>
              <a:t>switch</a:t>
            </a:r>
            <a:r>
              <a:rPr lang="es-ES" sz="1400" dirty="0"/>
              <a:t> in</a:t>
            </a:r>
          </a:p>
          <a:p>
            <a:r>
              <a:rPr lang="es-ES" sz="1400" dirty="0"/>
              <a:t>inv1 (M3,M5) </a:t>
            </a:r>
            <a:r>
              <a:rPr lang="es-ES" sz="1400" dirty="0" err="1"/>
              <a:t>gate</a:t>
            </a:r>
            <a:r>
              <a:rPr lang="es-ES" sz="1400" dirty="0"/>
              <a:t>. </a:t>
            </a:r>
            <a:r>
              <a:rPr lang="es-ES" sz="1400" dirty="0" err="1"/>
              <a:t>The</a:t>
            </a:r>
            <a:r>
              <a:rPr lang="es-ES" sz="1400" dirty="0"/>
              <a:t> </a:t>
            </a:r>
            <a:r>
              <a:rPr lang="es-ES" sz="1400" dirty="0" err="1"/>
              <a:t>flip-flop</a:t>
            </a:r>
            <a:r>
              <a:rPr lang="es-ES" sz="1400" dirty="0"/>
              <a:t> </a:t>
            </a:r>
            <a:r>
              <a:rPr lang="es-ES" sz="1400" dirty="0" err="1"/>
              <a:t>state</a:t>
            </a:r>
            <a:r>
              <a:rPr lang="es-ES" sz="1400" dirty="0"/>
              <a:t> </a:t>
            </a:r>
            <a:r>
              <a:rPr lang="es-ES" sz="1400" dirty="0" err="1"/>
              <a:t>changes</a:t>
            </a:r>
            <a:r>
              <a:rPr lang="es-ES" sz="1400" dirty="0"/>
              <a:t> </a:t>
            </a:r>
            <a:r>
              <a:rPr lang="es-ES" sz="1400" dirty="0" err="1"/>
              <a:t>without</a:t>
            </a:r>
            <a:endParaRPr lang="es-ES" sz="1400" dirty="0"/>
          </a:p>
          <a:p>
            <a:r>
              <a:rPr lang="es-ES" sz="1400" dirty="0" err="1"/>
              <a:t>forcing</a:t>
            </a:r>
            <a:r>
              <a:rPr lang="es-ES" sz="1400" dirty="0"/>
              <a:t> </a:t>
            </a:r>
            <a:r>
              <a:rPr lang="es-ES" sz="1400" dirty="0" err="1"/>
              <a:t>from</a:t>
            </a:r>
            <a:r>
              <a:rPr lang="es-ES" sz="1400" dirty="0"/>
              <a:t> bit </a:t>
            </a:r>
            <a:r>
              <a:rPr lang="es-ES" sz="1400" dirty="0" err="1"/>
              <a:t>lines</a:t>
            </a:r>
            <a:r>
              <a:rPr lang="es-ES" sz="1400" dirty="0"/>
              <a:t> (= </a:t>
            </a:r>
            <a:r>
              <a:rPr lang="es-ES" sz="1400" dirty="0" err="1"/>
              <a:t>bitflip</a:t>
            </a:r>
            <a:r>
              <a:rPr lang="es-ES" sz="1400" dirty="0"/>
              <a:t>).</a:t>
            </a:r>
          </a:p>
          <a:p>
            <a:r>
              <a:rPr lang="es-ES" sz="1400" dirty="0" err="1"/>
              <a:t>Bitflip</a:t>
            </a:r>
            <a:r>
              <a:rPr lang="es-ES" sz="1400" dirty="0"/>
              <a:t> </a:t>
            </a:r>
            <a:r>
              <a:rPr lang="es-ES" sz="1400" dirty="0" err="1"/>
              <a:t>will</a:t>
            </a:r>
            <a:r>
              <a:rPr lang="es-ES" sz="1400" dirty="0"/>
              <a:t> </a:t>
            </a:r>
            <a:r>
              <a:rPr lang="es-ES" sz="1400" dirty="0" err="1"/>
              <a:t>happen</a:t>
            </a:r>
            <a:r>
              <a:rPr lang="es-ES" sz="1400" dirty="0"/>
              <a:t> </a:t>
            </a:r>
            <a:r>
              <a:rPr lang="es-ES" sz="1400" dirty="0" err="1"/>
              <a:t>with</a:t>
            </a:r>
            <a:r>
              <a:rPr lang="es-ES" sz="1400" dirty="0"/>
              <a:t> </a:t>
            </a:r>
            <a:r>
              <a:rPr lang="es-ES" sz="1400" dirty="0" err="1"/>
              <a:t>key</a:t>
            </a:r>
            <a:r>
              <a:rPr lang="es-ES" sz="1400" dirty="0"/>
              <a:t> </a:t>
            </a:r>
            <a:r>
              <a:rPr lang="es-ES" sz="1400" dirty="0" err="1"/>
              <a:t>transistors</a:t>
            </a:r>
            <a:r>
              <a:rPr lang="es-ES" sz="1400" dirty="0"/>
              <a:t> (M1,M2) </a:t>
            </a:r>
            <a:r>
              <a:rPr lang="es-ES" sz="1400" dirty="0" err="1"/>
              <a:t>on</a:t>
            </a:r>
            <a:r>
              <a:rPr lang="es-ES" sz="1400" dirty="0"/>
              <a:t> </a:t>
            </a:r>
            <a:r>
              <a:rPr lang="es-ES" sz="1400" dirty="0" err="1"/>
              <a:t>or</a:t>
            </a:r>
            <a:r>
              <a:rPr lang="es-ES" sz="1400" dirty="0"/>
              <a:t> off and bit </a:t>
            </a:r>
            <a:r>
              <a:rPr lang="es-ES" sz="1400" dirty="0" err="1"/>
              <a:t>lines</a:t>
            </a:r>
            <a:r>
              <a:rPr lang="es-ES" sz="1400" dirty="0"/>
              <a:t> </a:t>
            </a:r>
            <a:r>
              <a:rPr lang="es-ES" sz="1400" dirty="0" err="1"/>
              <a:t>floating</a:t>
            </a:r>
            <a:r>
              <a:rPr lang="es-ES" sz="1400" dirty="0"/>
              <a:t> (</a:t>
            </a:r>
            <a:r>
              <a:rPr lang="es-ES" sz="1400" dirty="0" err="1"/>
              <a:t>read</a:t>
            </a:r>
            <a:r>
              <a:rPr lang="es-ES" sz="1400" dirty="0"/>
              <a:t> </a:t>
            </a:r>
            <a:r>
              <a:rPr lang="es-ES" sz="1400" dirty="0" err="1"/>
              <a:t>phase</a:t>
            </a:r>
            <a:r>
              <a:rPr lang="es-ES" sz="1400" dirty="0"/>
              <a:t>). </a:t>
            </a:r>
            <a:r>
              <a:rPr lang="es-ES" sz="1400" dirty="0" err="1"/>
              <a:t>During</a:t>
            </a:r>
            <a:r>
              <a:rPr lang="es-ES" sz="1400" dirty="0"/>
              <a:t> </a:t>
            </a:r>
            <a:r>
              <a:rPr lang="es-ES" sz="1400" dirty="0" err="1"/>
              <a:t>the</a:t>
            </a:r>
            <a:r>
              <a:rPr lang="es-ES" sz="1400" dirty="0"/>
              <a:t> </a:t>
            </a:r>
            <a:r>
              <a:rPr lang="es-ES" sz="1400" dirty="0" err="1"/>
              <a:t>write</a:t>
            </a:r>
            <a:endParaRPr lang="es-ES" sz="1400" dirty="0"/>
          </a:p>
          <a:p>
            <a:r>
              <a:rPr lang="es-ES" sz="1400" dirty="0" err="1"/>
              <a:t>phase</a:t>
            </a:r>
            <a:r>
              <a:rPr lang="es-ES" sz="1400" dirty="0"/>
              <a:t>, bit </a:t>
            </a:r>
            <a:r>
              <a:rPr lang="es-ES" sz="1400" dirty="0" err="1"/>
              <a:t>lines</a:t>
            </a:r>
            <a:r>
              <a:rPr lang="es-ES" sz="1400" dirty="0"/>
              <a:t> are </a:t>
            </a:r>
            <a:r>
              <a:rPr lang="es-ES" sz="1400" dirty="0" err="1"/>
              <a:t>forcing</a:t>
            </a:r>
            <a:r>
              <a:rPr lang="es-ES" sz="1400" dirty="0"/>
              <a:t> </a:t>
            </a:r>
            <a:r>
              <a:rPr lang="es-ES" sz="1400" dirty="0" err="1"/>
              <a:t>values</a:t>
            </a:r>
            <a:r>
              <a:rPr lang="es-ES" sz="1400" dirty="0"/>
              <a:t> so </a:t>
            </a:r>
            <a:r>
              <a:rPr lang="es-ES" sz="1400" dirty="0" err="1"/>
              <a:t>the</a:t>
            </a:r>
            <a:r>
              <a:rPr lang="es-ES" sz="1400" dirty="0"/>
              <a:t> </a:t>
            </a:r>
            <a:r>
              <a:rPr lang="es-ES" sz="1400" dirty="0" err="1"/>
              <a:t>bitflip</a:t>
            </a:r>
            <a:r>
              <a:rPr lang="es-ES" sz="1400" dirty="0"/>
              <a:t> </a:t>
            </a:r>
            <a:r>
              <a:rPr lang="es-ES" sz="1400" dirty="0" err="1"/>
              <a:t>is</a:t>
            </a:r>
            <a:r>
              <a:rPr lang="es-ES" sz="1400" dirty="0"/>
              <a:t> </a:t>
            </a:r>
            <a:r>
              <a:rPr lang="es-ES" sz="1400" dirty="0" err="1"/>
              <a:t>impossible</a:t>
            </a:r>
            <a:r>
              <a:rPr lang="es-ES" sz="1400" dirty="0"/>
              <a:t> and </a:t>
            </a:r>
            <a:r>
              <a:rPr lang="es-ES" sz="1400" dirty="0" err="1"/>
              <a:t>we</a:t>
            </a:r>
            <a:r>
              <a:rPr lang="es-ES" sz="1400" dirty="0"/>
              <a:t> </a:t>
            </a:r>
            <a:r>
              <a:rPr lang="es-ES" sz="1400" dirty="0" err="1"/>
              <a:t>will</a:t>
            </a:r>
            <a:r>
              <a:rPr lang="es-ES" sz="1400" dirty="0"/>
              <a:t> </a:t>
            </a:r>
            <a:r>
              <a:rPr lang="es-ES" sz="1400" dirty="0" err="1"/>
              <a:t>only</a:t>
            </a:r>
            <a:r>
              <a:rPr lang="es-ES" sz="1400" dirty="0"/>
              <a:t> </a:t>
            </a:r>
            <a:r>
              <a:rPr lang="es-ES" sz="1400" dirty="0" err="1"/>
              <a:t>see</a:t>
            </a:r>
            <a:r>
              <a:rPr lang="es-ES" sz="1400" dirty="0"/>
              <a:t> a </a:t>
            </a:r>
            <a:r>
              <a:rPr lang="es-ES" sz="1400" dirty="0" err="1"/>
              <a:t>particle</a:t>
            </a:r>
            <a:r>
              <a:rPr lang="es-ES" sz="1400" dirty="0"/>
              <a:t> </a:t>
            </a:r>
            <a:r>
              <a:rPr lang="es-ES" sz="1400" dirty="0" err="1"/>
              <a:t>induced</a:t>
            </a:r>
            <a:r>
              <a:rPr lang="es-ES" sz="1400" dirty="0"/>
              <a:t> </a:t>
            </a:r>
            <a:r>
              <a:rPr lang="es-ES" sz="1400" dirty="0" err="1"/>
              <a:t>glitch</a:t>
            </a:r>
            <a:r>
              <a:rPr lang="es-ES" sz="1400" dirty="0"/>
              <a:t> (Single </a:t>
            </a:r>
            <a:r>
              <a:rPr lang="es-ES" sz="1400" dirty="0" err="1"/>
              <a:t>Event</a:t>
            </a:r>
            <a:r>
              <a:rPr lang="es-ES" sz="1400" dirty="0"/>
              <a:t> </a:t>
            </a:r>
            <a:r>
              <a:rPr lang="es-ES" sz="1400" dirty="0" err="1"/>
              <a:t>Transient</a:t>
            </a:r>
            <a:r>
              <a:rPr lang="es-ES" sz="1400" dirty="0"/>
              <a:t>)</a:t>
            </a:r>
            <a:endParaRPr lang="en-US" sz="1400" dirty="0"/>
          </a:p>
        </p:txBody>
      </p:sp>
      <p:sp>
        <p:nvSpPr>
          <p:cNvPr id="30" name="CuadroTexto 29"/>
          <p:cNvSpPr txBox="1"/>
          <p:nvPr/>
        </p:nvSpPr>
        <p:spPr>
          <a:xfrm>
            <a:off x="1928541" y="2827290"/>
            <a:ext cx="25122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/>
              <a:t>Stable</a:t>
            </a:r>
            <a:r>
              <a:rPr lang="es-ES" dirty="0"/>
              <a:t> </a:t>
            </a:r>
            <a:r>
              <a:rPr lang="es-ES" dirty="0" err="1"/>
              <a:t>states</a:t>
            </a:r>
            <a:r>
              <a:rPr lang="es-ES" dirty="0"/>
              <a:t>: Q=0 , /Q=1</a:t>
            </a:r>
          </a:p>
          <a:p>
            <a:r>
              <a:rPr lang="es-ES" dirty="0"/>
              <a:t>                     Q=1 , /Q=0</a:t>
            </a:r>
            <a:endParaRPr lang="en-US" dirty="0"/>
          </a:p>
        </p:txBody>
      </p:sp>
      <p:sp>
        <p:nvSpPr>
          <p:cNvPr id="16" name="CuadroTexto 15"/>
          <p:cNvSpPr txBox="1"/>
          <p:nvPr/>
        </p:nvSpPr>
        <p:spPr>
          <a:xfrm>
            <a:off x="9392458" y="2829792"/>
            <a:ext cx="4449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>
                <a:solidFill>
                  <a:srgbClr val="FF0000"/>
                </a:solidFill>
              </a:rPr>
              <a:t>inv1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9147005" y="3822749"/>
            <a:ext cx="4449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>
                <a:solidFill>
                  <a:srgbClr val="FF0000"/>
                </a:solidFill>
              </a:rPr>
              <a:t>inv2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07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/>
          <p:cNvGrpSpPr/>
          <p:nvPr/>
        </p:nvGrpSpPr>
        <p:grpSpPr>
          <a:xfrm>
            <a:off x="-210804" y="460323"/>
            <a:ext cx="9144000" cy="5904644"/>
            <a:chOff x="72008" y="404664"/>
            <a:chExt cx="9144000" cy="5904644"/>
          </a:xfrm>
        </p:grpSpPr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9552" y="404664"/>
              <a:ext cx="8208912" cy="5603144"/>
            </a:xfrm>
            <a:prstGeom prst="rect">
              <a:avLst/>
            </a:prstGeom>
          </p:spPr>
        </p:pic>
        <p:pic>
          <p:nvPicPr>
            <p:cNvPr id="5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5800" y="5290890"/>
              <a:ext cx="5168200" cy="771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CuadroTexto 8"/>
            <p:cNvSpPr txBox="1"/>
            <p:nvPr/>
          </p:nvSpPr>
          <p:spPr>
            <a:xfrm>
              <a:off x="2217578" y="548680"/>
              <a:ext cx="485286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0" name="1 CuadroTexto"/>
            <p:cNvSpPr txBox="1"/>
            <p:nvPr/>
          </p:nvSpPr>
          <p:spPr>
            <a:xfrm>
              <a:off x="72008" y="6032309"/>
              <a:ext cx="9144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 dirty="0" err="1"/>
                <a:t>Radiation</a:t>
              </a:r>
              <a:r>
                <a:rPr lang="es-ES" sz="1200" dirty="0"/>
                <a:t> </a:t>
              </a:r>
              <a:r>
                <a:rPr lang="es-ES" sz="1200" dirty="0" err="1"/>
                <a:t>tolerant</a:t>
              </a:r>
              <a:r>
                <a:rPr lang="es-ES" sz="1200" dirty="0"/>
                <a:t> </a:t>
              </a:r>
              <a:r>
                <a:rPr lang="es-ES" sz="1200" dirty="0" err="1"/>
                <a:t>electronics</a:t>
              </a:r>
              <a:r>
                <a:rPr lang="es-ES" sz="1200" dirty="0"/>
                <a:t> </a:t>
              </a:r>
              <a:r>
                <a:rPr lang="es-ES" sz="1200" dirty="0" err="1"/>
                <a:t>for</a:t>
              </a:r>
              <a:r>
                <a:rPr lang="es-ES" sz="1200" dirty="0"/>
                <a:t> </a:t>
              </a:r>
              <a:r>
                <a:rPr lang="es-ES" sz="1200" dirty="0" err="1"/>
                <a:t>high</a:t>
              </a:r>
              <a:r>
                <a:rPr lang="es-ES" sz="1200" dirty="0"/>
                <a:t> </a:t>
              </a:r>
              <a:r>
                <a:rPr lang="es-ES" sz="1200" dirty="0" err="1"/>
                <a:t>energy</a:t>
              </a:r>
              <a:r>
                <a:rPr lang="es-ES" sz="1200" dirty="0"/>
                <a:t> </a:t>
              </a:r>
              <a:r>
                <a:rPr lang="es-ES" sz="1200" dirty="0" err="1"/>
                <a:t>physics</a:t>
              </a:r>
              <a:r>
                <a:rPr lang="es-ES" sz="1200" dirty="0"/>
                <a:t> </a:t>
              </a:r>
              <a:r>
                <a:rPr lang="es-ES" sz="1200" dirty="0" err="1"/>
                <a:t>experiments</a:t>
              </a:r>
              <a:r>
                <a:rPr lang="es-ES" sz="1200" dirty="0"/>
                <a:t>, </a:t>
              </a:r>
              <a:r>
                <a:rPr lang="es-ES" sz="1200" dirty="0" err="1"/>
                <a:t>D.Falchieri</a:t>
              </a:r>
              <a:r>
                <a:rPr lang="es-ES" sz="1200" dirty="0"/>
                <a:t>, INFN 31st </a:t>
              </a:r>
              <a:r>
                <a:rPr lang="es-ES" sz="1200" dirty="0" err="1"/>
                <a:t>March</a:t>
              </a:r>
              <a:r>
                <a:rPr lang="es-ES" sz="1200" dirty="0"/>
                <a:t> 2017</a:t>
              </a:r>
            </a:p>
          </p:txBody>
        </p:sp>
      </p:grpSp>
      <p:sp>
        <p:nvSpPr>
          <p:cNvPr id="13" name="1 Título"/>
          <p:cNvSpPr txBox="1">
            <a:spLocks/>
          </p:cNvSpPr>
          <p:nvPr/>
        </p:nvSpPr>
        <p:spPr>
          <a:xfrm>
            <a:off x="2779464" y="380163"/>
            <a:ext cx="7493000" cy="75565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r>
              <a:rPr lang="es-ES" sz="3600" dirty="0" err="1">
                <a:solidFill>
                  <a:schemeClr val="tx1"/>
                </a:solidFill>
              </a:rPr>
              <a:t>Radiation</a:t>
            </a:r>
            <a:r>
              <a:rPr lang="es-ES" sz="3600" dirty="0">
                <a:solidFill>
                  <a:schemeClr val="tx1"/>
                </a:solidFill>
              </a:rPr>
              <a:t> </a:t>
            </a:r>
            <a:r>
              <a:rPr lang="es-ES" sz="3600" dirty="0" err="1">
                <a:solidFill>
                  <a:schemeClr val="tx1"/>
                </a:solidFill>
              </a:rPr>
              <a:t>Definitions</a:t>
            </a:r>
            <a:r>
              <a:rPr lang="es-ES" sz="3600" dirty="0">
                <a:solidFill>
                  <a:schemeClr val="tx1"/>
                </a:solidFill>
              </a:rPr>
              <a:t> and </a:t>
            </a:r>
            <a:r>
              <a:rPr lang="es-ES" sz="3600" dirty="0" err="1">
                <a:solidFill>
                  <a:schemeClr val="tx1"/>
                </a:solidFill>
              </a:rPr>
              <a:t>Uni</a:t>
            </a:r>
            <a:r>
              <a:rPr lang="es-ES" sz="3600" dirty="0" err="1"/>
              <a:t>ts</a:t>
            </a:r>
            <a:endParaRPr lang="es-ES" sz="3600" dirty="0"/>
          </a:p>
        </p:txBody>
      </p:sp>
      <p:sp>
        <p:nvSpPr>
          <p:cNvPr id="14" name="3 CuadroTexto"/>
          <p:cNvSpPr txBox="1"/>
          <p:nvPr/>
        </p:nvSpPr>
        <p:spPr bwMode="auto">
          <a:xfrm>
            <a:off x="6167395" y="2846396"/>
            <a:ext cx="21344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Clr>
                <a:srgbClr val="000000"/>
              </a:buClr>
              <a:buSzPct val="100000"/>
              <a:buFont typeface="Arial" pitchFamily="34" charset="0"/>
              <a:buChar char="•"/>
              <a:defRPr/>
            </a:pPr>
            <a:r>
              <a:rPr lang="es-ES" sz="1200" b="1" dirty="0" err="1">
                <a:solidFill>
                  <a:schemeClr val="accent6">
                    <a:lumMod val="50000"/>
                  </a:schemeClr>
                </a:solidFill>
              </a:rPr>
              <a:t>Device</a:t>
            </a:r>
            <a:r>
              <a:rPr lang="es-ES" sz="1200" b="1" dirty="0">
                <a:solidFill>
                  <a:schemeClr val="accent6">
                    <a:lumMod val="50000"/>
                  </a:schemeClr>
                </a:solidFill>
              </a:rPr>
              <a:t> Cross-</a:t>
            </a:r>
            <a:r>
              <a:rPr lang="es-ES" sz="1200" b="1" dirty="0" err="1">
                <a:solidFill>
                  <a:schemeClr val="accent6">
                    <a:lumMod val="50000"/>
                  </a:schemeClr>
                </a:solidFill>
              </a:rPr>
              <a:t>Section</a:t>
            </a:r>
            <a:r>
              <a:rPr lang="es-ES" sz="1200" b="1" dirty="0">
                <a:solidFill>
                  <a:schemeClr val="accent6">
                    <a:lumMod val="50000"/>
                  </a:schemeClr>
                </a:solidFill>
              </a:rPr>
              <a:t>:</a:t>
            </a:r>
          </a:p>
          <a:p>
            <a:pPr algn="ctr"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es-ES" sz="1200" b="1" dirty="0">
                <a:solidFill>
                  <a:schemeClr val="accent6">
                    <a:lumMod val="50000"/>
                  </a:schemeClr>
                </a:solidFill>
              </a:rPr>
              <a:t>Single </a:t>
            </a:r>
            <a:r>
              <a:rPr lang="es-ES" sz="1200" b="1" dirty="0" err="1">
                <a:solidFill>
                  <a:schemeClr val="accent6">
                    <a:lumMod val="50000"/>
                  </a:schemeClr>
                </a:solidFill>
              </a:rPr>
              <a:t>Event</a:t>
            </a:r>
            <a:r>
              <a:rPr lang="es-ES" sz="1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ES" sz="1200" b="1" dirty="0" err="1">
                <a:solidFill>
                  <a:schemeClr val="accent6">
                    <a:lumMod val="50000"/>
                  </a:schemeClr>
                </a:solidFill>
              </a:rPr>
              <a:t>sensitive</a:t>
            </a:r>
            <a:r>
              <a:rPr lang="es-ES" sz="1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ES" sz="1200" b="1" dirty="0" err="1">
                <a:solidFill>
                  <a:schemeClr val="accent6">
                    <a:lumMod val="50000"/>
                  </a:schemeClr>
                </a:solidFill>
              </a:rPr>
              <a:t>Area</a:t>
            </a:r>
            <a:r>
              <a:rPr lang="es-ES" sz="1200" b="1" dirty="0">
                <a:solidFill>
                  <a:schemeClr val="accent6">
                    <a:lumMod val="50000"/>
                  </a:schemeClr>
                </a:solidFill>
              </a:rPr>
              <a:t>,</a:t>
            </a:r>
          </a:p>
          <a:p>
            <a:pPr algn="ctr"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es-ES" sz="1200" b="1" dirty="0" err="1">
                <a:solidFill>
                  <a:schemeClr val="accent6">
                    <a:lumMod val="50000"/>
                  </a:schemeClr>
                </a:solidFill>
              </a:rPr>
              <a:t>dependent</a:t>
            </a:r>
            <a:r>
              <a:rPr lang="es-ES" sz="1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ES" sz="1200" b="1" dirty="0" err="1">
                <a:solidFill>
                  <a:schemeClr val="accent6">
                    <a:lumMod val="50000"/>
                  </a:schemeClr>
                </a:solidFill>
              </a:rPr>
              <a:t>on</a:t>
            </a:r>
            <a:r>
              <a:rPr lang="es-ES" sz="1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ES" sz="1200" b="1" dirty="0" err="1">
                <a:solidFill>
                  <a:schemeClr val="accent6">
                    <a:lumMod val="50000"/>
                  </a:schemeClr>
                </a:solidFill>
              </a:rPr>
              <a:t>the</a:t>
            </a:r>
            <a:r>
              <a:rPr lang="es-ES" sz="1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ES" sz="1200" b="1" dirty="0" err="1">
                <a:solidFill>
                  <a:schemeClr val="accent6">
                    <a:lumMod val="50000"/>
                  </a:schemeClr>
                </a:solidFill>
              </a:rPr>
              <a:t>ionization</a:t>
            </a:r>
            <a:r>
              <a:rPr lang="es-ES" sz="1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ES" sz="1200" b="1" dirty="0" err="1">
                <a:solidFill>
                  <a:schemeClr val="accent6">
                    <a:lumMod val="50000"/>
                  </a:schemeClr>
                </a:solidFill>
              </a:rPr>
              <a:t>track</a:t>
            </a:r>
            <a:r>
              <a:rPr lang="es-ES" sz="1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ES" sz="1200" b="1" dirty="0" err="1">
                <a:solidFill>
                  <a:schemeClr val="accent6">
                    <a:lumMod val="50000"/>
                  </a:schemeClr>
                </a:solidFill>
              </a:rPr>
              <a:t>energy</a:t>
            </a:r>
            <a:r>
              <a:rPr lang="es-ES" sz="1200" b="1" dirty="0">
                <a:solidFill>
                  <a:schemeClr val="accent6">
                    <a:lumMod val="50000"/>
                  </a:schemeClr>
                </a:solidFill>
              </a:rPr>
              <a:t> transfer.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8465652" y="1969232"/>
            <a:ext cx="373896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smtClean="0"/>
              <a:t>Cross </a:t>
            </a:r>
            <a:r>
              <a:rPr lang="es-ES" dirty="0" err="1" smtClean="0"/>
              <a:t>sections</a:t>
            </a:r>
            <a:r>
              <a:rPr lang="es-ES" dirty="0" smtClean="0"/>
              <a:t> are a </a:t>
            </a:r>
            <a:r>
              <a:rPr lang="es-ES" dirty="0" err="1" smtClean="0"/>
              <a:t>useful</a:t>
            </a:r>
            <a:r>
              <a:rPr lang="es-ES" dirty="0" smtClean="0"/>
              <a:t> </a:t>
            </a:r>
            <a:r>
              <a:rPr lang="es-ES" dirty="0" err="1" smtClean="0"/>
              <a:t>metric</a:t>
            </a:r>
            <a:r>
              <a:rPr lang="es-ES" dirty="0" smtClean="0"/>
              <a:t> </a:t>
            </a:r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dirty="0" err="1" smtClean="0"/>
              <a:t>memory</a:t>
            </a:r>
            <a:r>
              <a:rPr lang="es-ES" dirty="0" smtClean="0"/>
              <a:t> </a:t>
            </a:r>
            <a:r>
              <a:rPr lang="es-ES" dirty="0" err="1" smtClean="0"/>
              <a:t>cells</a:t>
            </a:r>
            <a:r>
              <a:rPr lang="es-ES" dirty="0" smtClean="0"/>
              <a:t> (</a:t>
            </a:r>
            <a:r>
              <a:rPr lang="es-ES" dirty="0" err="1" smtClean="0"/>
              <a:t>cross</a:t>
            </a:r>
            <a:r>
              <a:rPr lang="es-ES" dirty="0" smtClean="0"/>
              <a:t> </a:t>
            </a:r>
            <a:r>
              <a:rPr lang="es-ES" dirty="0" err="1" smtClean="0"/>
              <a:t>section</a:t>
            </a:r>
            <a:r>
              <a:rPr lang="es-ES" dirty="0" smtClean="0"/>
              <a:t> </a:t>
            </a:r>
            <a:r>
              <a:rPr lang="es-ES" dirty="0" err="1" smtClean="0"/>
              <a:t>related</a:t>
            </a:r>
            <a:r>
              <a:rPr lang="es-ES" dirty="0" smtClean="0"/>
              <a:t> to target </a:t>
            </a:r>
            <a:r>
              <a:rPr lang="es-ES" dirty="0" err="1" smtClean="0"/>
              <a:t>area</a:t>
            </a:r>
            <a:r>
              <a:rPr lang="es-ES" dirty="0" smtClean="0"/>
              <a:t>), </a:t>
            </a:r>
            <a:r>
              <a:rPr lang="es-ES" dirty="0" err="1" smtClean="0"/>
              <a:t>not</a:t>
            </a:r>
            <a:r>
              <a:rPr lang="es-ES" dirty="0" smtClean="0"/>
              <a:t> so </a:t>
            </a:r>
            <a:r>
              <a:rPr lang="es-ES" dirty="0" err="1" smtClean="0"/>
              <a:t>useful</a:t>
            </a:r>
            <a:r>
              <a:rPr lang="es-ES" dirty="0" smtClean="0"/>
              <a:t> </a:t>
            </a:r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dirty="0" err="1" smtClean="0"/>
              <a:t>SETs</a:t>
            </a:r>
            <a:r>
              <a:rPr lang="es-ES" dirty="0" smtClean="0"/>
              <a:t> (target </a:t>
            </a:r>
            <a:r>
              <a:rPr lang="es-ES" dirty="0" err="1" smtClean="0"/>
              <a:t>area</a:t>
            </a:r>
            <a:r>
              <a:rPr lang="es-ES" dirty="0" smtClean="0"/>
              <a:t> </a:t>
            </a:r>
            <a:r>
              <a:rPr lang="es-ES" dirty="0" err="1" smtClean="0"/>
              <a:t>is</a:t>
            </a:r>
            <a:r>
              <a:rPr lang="es-ES" dirty="0" smtClean="0"/>
              <a:t> </a:t>
            </a:r>
            <a:r>
              <a:rPr lang="es-ES" dirty="0" err="1" smtClean="0"/>
              <a:t>known</a:t>
            </a:r>
            <a:r>
              <a:rPr lang="es-ES" dirty="0" smtClean="0"/>
              <a:t> in </a:t>
            </a:r>
            <a:r>
              <a:rPr lang="es-ES" dirty="0" err="1" smtClean="0"/>
              <a:t>advance</a:t>
            </a:r>
            <a:r>
              <a:rPr lang="es-ES" dirty="0" smtClean="0"/>
              <a:t>, </a:t>
            </a:r>
            <a:r>
              <a:rPr lang="es-ES" dirty="0" err="1" smtClean="0"/>
              <a:t>corresponding</a:t>
            </a:r>
            <a:r>
              <a:rPr lang="es-ES" dirty="0" smtClean="0"/>
              <a:t> to a transistor </a:t>
            </a:r>
            <a:r>
              <a:rPr lang="es-ES" dirty="0" err="1" smtClean="0"/>
              <a:t>area</a:t>
            </a:r>
            <a:r>
              <a:rPr lang="es-ES" dirty="0" smtClean="0"/>
              <a:t>) and </a:t>
            </a:r>
            <a:r>
              <a:rPr lang="es-ES" dirty="0" err="1" smtClean="0"/>
              <a:t>not</a:t>
            </a:r>
            <a:r>
              <a:rPr lang="es-ES" dirty="0" smtClean="0"/>
              <a:t> </a:t>
            </a:r>
            <a:r>
              <a:rPr lang="es-ES" dirty="0" err="1" smtClean="0"/>
              <a:t>useful</a:t>
            </a:r>
            <a:r>
              <a:rPr lang="es-ES" dirty="0" smtClean="0"/>
              <a:t> at </a:t>
            </a:r>
            <a:r>
              <a:rPr lang="es-ES" dirty="0" err="1" smtClean="0"/>
              <a:t>all</a:t>
            </a:r>
            <a:r>
              <a:rPr lang="es-ES" dirty="0" smtClean="0"/>
              <a:t> </a:t>
            </a:r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dirty="0" err="1" smtClean="0"/>
              <a:t>SEFIs</a:t>
            </a:r>
            <a:r>
              <a:rPr lang="es-ES" dirty="0" smtClean="0"/>
              <a:t> (</a:t>
            </a:r>
            <a:r>
              <a:rPr lang="es-ES" dirty="0" err="1" smtClean="0"/>
              <a:t>impact</a:t>
            </a:r>
            <a:r>
              <a:rPr lang="es-ES" dirty="0" smtClean="0"/>
              <a:t> </a:t>
            </a:r>
            <a:r>
              <a:rPr lang="es-ES" dirty="0" err="1" smtClean="0"/>
              <a:t>area</a:t>
            </a:r>
            <a:r>
              <a:rPr lang="es-ES" dirty="0" smtClean="0"/>
              <a:t> and </a:t>
            </a:r>
            <a:r>
              <a:rPr lang="es-ES" dirty="0" err="1" smtClean="0"/>
              <a:t>observed</a:t>
            </a:r>
            <a:r>
              <a:rPr lang="es-ES" dirty="0" smtClean="0"/>
              <a:t> </a:t>
            </a:r>
            <a:r>
              <a:rPr lang="es-ES" dirty="0" err="1" smtClean="0"/>
              <a:t>anomalous</a:t>
            </a:r>
            <a:r>
              <a:rPr lang="es-ES" dirty="0" smtClean="0"/>
              <a:t> outputs </a:t>
            </a:r>
            <a:r>
              <a:rPr lang="es-ES" dirty="0" err="1" smtClean="0"/>
              <a:t>have</a:t>
            </a:r>
            <a:r>
              <a:rPr lang="es-ES" dirty="0" smtClean="0"/>
              <a:t> </a:t>
            </a:r>
            <a:r>
              <a:rPr lang="es-ES" dirty="0" err="1" smtClean="0"/>
              <a:t>only</a:t>
            </a:r>
            <a:r>
              <a:rPr lang="es-ES" dirty="0" smtClean="0"/>
              <a:t> a </a:t>
            </a:r>
            <a:r>
              <a:rPr lang="es-ES" dirty="0" err="1" smtClean="0"/>
              <a:t>correlation</a:t>
            </a:r>
            <a:r>
              <a:rPr lang="es-ES" dirty="0" smtClean="0"/>
              <a:t>, </a:t>
            </a:r>
            <a:r>
              <a:rPr lang="es-ES" dirty="0" err="1" smtClean="0"/>
              <a:t>not</a:t>
            </a:r>
            <a:r>
              <a:rPr lang="es-ES" dirty="0" smtClean="0"/>
              <a:t> a </a:t>
            </a:r>
            <a:r>
              <a:rPr lang="es-ES" dirty="0" err="1" smtClean="0"/>
              <a:t>hard</a:t>
            </a:r>
            <a:r>
              <a:rPr lang="es-ES" dirty="0" smtClean="0"/>
              <a:t> causal </a:t>
            </a:r>
            <a:r>
              <a:rPr lang="es-ES" dirty="0" err="1" smtClean="0"/>
              <a:t>relation</a:t>
            </a:r>
            <a:r>
              <a:rPr lang="es-E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8028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CHIP_R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157283"/>
            <a:ext cx="7705725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5"/>
          <p:cNvSpPr>
            <a:spLocks noChangeArrowheads="1"/>
          </p:cNvSpPr>
          <p:nvPr/>
        </p:nvSpPr>
        <p:spPr bwMode="auto">
          <a:xfrm>
            <a:off x="1450975" y="3413120"/>
            <a:ext cx="157163" cy="1206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</a:pPr>
            <a:endParaRPr lang="es-ES_tradnl"/>
          </a:p>
        </p:txBody>
      </p:sp>
      <p:sp>
        <p:nvSpPr>
          <p:cNvPr id="18" name="Oval 11"/>
          <p:cNvSpPr>
            <a:spLocks noChangeArrowheads="1"/>
          </p:cNvSpPr>
          <p:nvPr/>
        </p:nvSpPr>
        <p:spPr bwMode="auto">
          <a:xfrm>
            <a:off x="6505575" y="3340095"/>
            <a:ext cx="157163" cy="1206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</a:pPr>
            <a:endParaRPr lang="es-ES_tradnl"/>
          </a:p>
        </p:txBody>
      </p:sp>
      <p:sp>
        <p:nvSpPr>
          <p:cNvPr id="19" name="Oval 12"/>
          <p:cNvSpPr>
            <a:spLocks noChangeArrowheads="1"/>
          </p:cNvSpPr>
          <p:nvPr/>
        </p:nvSpPr>
        <p:spPr bwMode="auto">
          <a:xfrm>
            <a:off x="5480050" y="2022470"/>
            <a:ext cx="142875" cy="144463"/>
          </a:xfrm>
          <a:prstGeom prst="ellipse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</a:pPr>
            <a:endParaRPr lang="es-ES_tradnl"/>
          </a:p>
        </p:txBody>
      </p:sp>
      <p:sp>
        <p:nvSpPr>
          <p:cNvPr id="20" name="Oval 13"/>
          <p:cNvSpPr>
            <a:spLocks noChangeArrowheads="1"/>
          </p:cNvSpPr>
          <p:nvPr/>
        </p:nvSpPr>
        <p:spPr bwMode="auto">
          <a:xfrm>
            <a:off x="5486400" y="2243133"/>
            <a:ext cx="142875" cy="144462"/>
          </a:xfrm>
          <a:prstGeom prst="ellipse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</a:pPr>
            <a:endParaRPr lang="es-ES_tradnl"/>
          </a:p>
        </p:txBody>
      </p:sp>
      <p:sp>
        <p:nvSpPr>
          <p:cNvPr id="21" name="Oval 14"/>
          <p:cNvSpPr>
            <a:spLocks noChangeArrowheads="1"/>
          </p:cNvSpPr>
          <p:nvPr/>
        </p:nvSpPr>
        <p:spPr bwMode="auto">
          <a:xfrm>
            <a:off x="5491163" y="2454270"/>
            <a:ext cx="142875" cy="144463"/>
          </a:xfrm>
          <a:prstGeom prst="ellipse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</a:pPr>
            <a:endParaRPr lang="es-ES_tradnl"/>
          </a:p>
        </p:txBody>
      </p:sp>
      <p:sp>
        <p:nvSpPr>
          <p:cNvPr id="22" name="Oval 15"/>
          <p:cNvSpPr>
            <a:spLocks noChangeArrowheads="1"/>
          </p:cNvSpPr>
          <p:nvPr/>
        </p:nvSpPr>
        <p:spPr bwMode="auto">
          <a:xfrm>
            <a:off x="7623175" y="3340095"/>
            <a:ext cx="142875" cy="144463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</a:pPr>
            <a:endParaRPr lang="es-ES_tradnl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-406094" y="416735"/>
            <a:ext cx="5755664" cy="6127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 smtClean="0"/>
              <a:t>SEU (</a:t>
            </a:r>
            <a:r>
              <a:rPr lang="en-GB" sz="2800" dirty="0" err="1" smtClean="0"/>
              <a:t>bitflips</a:t>
            </a:r>
            <a:r>
              <a:rPr lang="en-GB" sz="2800" dirty="0" smtClean="0"/>
              <a:t>) and SET (glitches)</a:t>
            </a:r>
            <a:endParaRPr lang="en-GB" sz="2800" dirty="0"/>
          </a:p>
        </p:txBody>
      </p:sp>
      <p:sp>
        <p:nvSpPr>
          <p:cNvPr id="24" name="Shape 75"/>
          <p:cNvSpPr txBox="1">
            <a:spLocks/>
          </p:cNvSpPr>
          <p:nvPr/>
        </p:nvSpPr>
        <p:spPr>
          <a:xfrm>
            <a:off x="204716" y="4854570"/>
            <a:ext cx="11987283" cy="1311000"/>
          </a:xfrm>
          <a:prstGeom prst="rect">
            <a:avLst/>
          </a:prstGeom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 typeface="Arial"/>
              <a:buNone/>
            </a:pPr>
            <a:r>
              <a:rPr lang="es-ES" sz="2400" dirty="0" smtClean="0"/>
              <a:t>Single </a:t>
            </a:r>
            <a:r>
              <a:rPr lang="es-ES" sz="2400" dirty="0" err="1" smtClean="0"/>
              <a:t>Event</a:t>
            </a:r>
            <a:r>
              <a:rPr lang="es-ES" sz="2400" dirty="0" smtClean="0"/>
              <a:t> </a:t>
            </a:r>
            <a:r>
              <a:rPr lang="es-ES" sz="2400" dirty="0" err="1" smtClean="0"/>
              <a:t>Upsets</a:t>
            </a:r>
            <a:r>
              <a:rPr lang="es-ES" sz="2400" dirty="0" smtClean="0"/>
              <a:t> (Red) </a:t>
            </a:r>
            <a:r>
              <a:rPr lang="es-ES" sz="2400" dirty="0" err="1" smtClean="0"/>
              <a:t>affect</a:t>
            </a:r>
            <a:r>
              <a:rPr lang="es-ES" sz="2400" dirty="0" smtClean="0"/>
              <a:t> to </a:t>
            </a:r>
            <a:r>
              <a:rPr lang="es-ES" sz="2400" dirty="0" err="1" smtClean="0"/>
              <a:t>memory</a:t>
            </a:r>
            <a:r>
              <a:rPr lang="es-ES" sz="2400" dirty="0" smtClean="0"/>
              <a:t> </a:t>
            </a:r>
            <a:r>
              <a:rPr lang="es-ES" sz="2400" dirty="0" err="1" smtClean="0"/>
              <a:t>cells</a:t>
            </a:r>
            <a:r>
              <a:rPr lang="es-ES" sz="2400" dirty="0" smtClean="0"/>
              <a:t> </a:t>
            </a:r>
            <a:r>
              <a:rPr lang="es-ES" sz="2400" dirty="0" err="1" smtClean="0"/>
              <a:t>producing</a:t>
            </a:r>
            <a:r>
              <a:rPr lang="es-ES" sz="2400" dirty="0" smtClean="0"/>
              <a:t> bit </a:t>
            </a:r>
            <a:r>
              <a:rPr lang="es-ES" sz="2400" dirty="0" err="1" smtClean="0"/>
              <a:t>flips</a:t>
            </a:r>
            <a:r>
              <a:rPr lang="es-ES" sz="2400" dirty="0" smtClean="0"/>
              <a:t> (</a:t>
            </a:r>
            <a:r>
              <a:rPr lang="es-ES" sz="2400" dirty="0" err="1" smtClean="0"/>
              <a:t>there</a:t>
            </a:r>
            <a:r>
              <a:rPr lang="es-ES" sz="2400" dirty="0" smtClean="0"/>
              <a:t> </a:t>
            </a:r>
            <a:r>
              <a:rPr lang="es-ES" sz="2400" dirty="0" err="1" smtClean="0"/>
              <a:t>is</a:t>
            </a:r>
            <a:r>
              <a:rPr lang="es-ES" sz="2400" dirty="0" smtClean="0"/>
              <a:t> a LET </a:t>
            </a:r>
            <a:r>
              <a:rPr lang="es-ES" sz="2400" dirty="0" err="1" smtClean="0"/>
              <a:t>threshold</a:t>
            </a:r>
            <a:r>
              <a:rPr lang="es-ES" sz="2400" dirty="0" smtClean="0"/>
              <a:t>)</a:t>
            </a:r>
          </a:p>
          <a:p>
            <a:pPr>
              <a:spcBef>
                <a:spcPts val="0"/>
              </a:spcBef>
              <a:buFont typeface="Arial"/>
              <a:buNone/>
            </a:pPr>
            <a:r>
              <a:rPr lang="es-ES" sz="2400" dirty="0" smtClean="0"/>
              <a:t>Single </a:t>
            </a:r>
            <a:r>
              <a:rPr lang="es-ES" sz="2400" dirty="0" err="1" smtClean="0"/>
              <a:t>Event</a:t>
            </a:r>
            <a:r>
              <a:rPr lang="es-ES" sz="2400" dirty="0" smtClean="0"/>
              <a:t> </a:t>
            </a:r>
            <a:r>
              <a:rPr lang="es-ES" sz="2400" dirty="0" err="1" smtClean="0"/>
              <a:t>Transients</a:t>
            </a:r>
            <a:r>
              <a:rPr lang="es-ES" sz="2400" dirty="0" smtClean="0"/>
              <a:t> (Blue) </a:t>
            </a:r>
            <a:r>
              <a:rPr lang="es-ES" sz="2400" dirty="0" err="1" smtClean="0"/>
              <a:t>affect</a:t>
            </a:r>
            <a:r>
              <a:rPr lang="es-ES" sz="2400" dirty="0" smtClean="0"/>
              <a:t> to </a:t>
            </a:r>
            <a:r>
              <a:rPr lang="es-ES" sz="2400" dirty="0" err="1" smtClean="0"/>
              <a:t>any</a:t>
            </a:r>
            <a:r>
              <a:rPr lang="es-ES" sz="2400" dirty="0" smtClean="0"/>
              <a:t> transistor, </a:t>
            </a:r>
            <a:r>
              <a:rPr lang="es-ES" sz="2400" dirty="0" err="1" smtClean="0"/>
              <a:t>producing</a:t>
            </a:r>
            <a:r>
              <a:rPr lang="es-ES" sz="2400" dirty="0" smtClean="0"/>
              <a:t> </a:t>
            </a:r>
            <a:r>
              <a:rPr lang="es-ES" sz="2400" dirty="0" err="1" smtClean="0"/>
              <a:t>glitches</a:t>
            </a:r>
            <a:r>
              <a:rPr lang="es-ES" sz="2400" dirty="0" smtClean="0"/>
              <a:t> (no LET </a:t>
            </a:r>
            <a:r>
              <a:rPr lang="es-ES" sz="2400" dirty="0" err="1" smtClean="0"/>
              <a:t>threshold</a:t>
            </a:r>
            <a:r>
              <a:rPr lang="es-ES" sz="2400" dirty="0" smtClean="0"/>
              <a:t>)</a:t>
            </a:r>
          </a:p>
          <a:p>
            <a:pPr>
              <a:spcBef>
                <a:spcPts val="0"/>
              </a:spcBef>
              <a:buFont typeface="Arial"/>
              <a:buNone/>
            </a:pPr>
            <a:r>
              <a:rPr lang="es-ES" sz="2400" dirty="0" err="1" smtClean="0"/>
              <a:t>SETs</a:t>
            </a:r>
            <a:r>
              <a:rPr lang="es-ES" sz="2400" dirty="0" smtClean="0"/>
              <a:t> </a:t>
            </a:r>
            <a:r>
              <a:rPr lang="es-ES" sz="2400" dirty="0" err="1" smtClean="0"/>
              <a:t>effects</a:t>
            </a:r>
            <a:r>
              <a:rPr lang="es-ES" sz="2400" dirty="0" smtClean="0"/>
              <a:t> are </a:t>
            </a:r>
            <a:r>
              <a:rPr lang="es-ES" sz="2400" dirty="0" err="1" smtClean="0"/>
              <a:t>harder</a:t>
            </a:r>
            <a:r>
              <a:rPr lang="es-ES" sz="2400" dirty="0" smtClean="0"/>
              <a:t> to </a:t>
            </a:r>
            <a:r>
              <a:rPr lang="es-ES" sz="2400" dirty="0" err="1" smtClean="0"/>
              <a:t>detect</a:t>
            </a:r>
            <a:r>
              <a:rPr lang="es-ES" sz="2400" dirty="0" smtClean="0"/>
              <a:t> and can produce </a:t>
            </a:r>
            <a:r>
              <a:rPr lang="es-ES" sz="2400" dirty="0" err="1" smtClean="0"/>
              <a:t>Cascade</a:t>
            </a:r>
            <a:r>
              <a:rPr lang="es-ES" sz="2400" dirty="0" smtClean="0"/>
              <a:t> </a:t>
            </a:r>
            <a:r>
              <a:rPr lang="es-ES" sz="2400" dirty="0" err="1" smtClean="0"/>
              <a:t>Bitflips</a:t>
            </a:r>
            <a:r>
              <a:rPr lang="es-ES" sz="2400" dirty="0" smtClean="0"/>
              <a:t> </a:t>
            </a:r>
            <a:endParaRPr lang="en-US" sz="2400" dirty="0" smtClean="0"/>
          </a:p>
          <a:p>
            <a:pPr>
              <a:spcBef>
                <a:spcPts val="0"/>
              </a:spcBef>
              <a:buFont typeface="Arial"/>
              <a:buNone/>
            </a:pPr>
            <a:endParaRPr lang="en-US" sz="2400" dirty="0"/>
          </a:p>
        </p:txBody>
      </p:sp>
      <p:sp>
        <p:nvSpPr>
          <p:cNvPr id="2" name="CuadroTexto 1"/>
          <p:cNvSpPr txBox="1"/>
          <p:nvPr/>
        </p:nvSpPr>
        <p:spPr>
          <a:xfrm>
            <a:off x="8626599" y="2161119"/>
            <a:ext cx="356540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smtClean="0"/>
              <a:t>General Rule:</a:t>
            </a:r>
          </a:p>
          <a:p>
            <a:r>
              <a:rPr lang="es-ES" sz="2000" dirty="0" err="1" smtClean="0"/>
              <a:t>SETs</a:t>
            </a:r>
            <a:r>
              <a:rPr lang="es-ES" sz="2000" dirty="0" smtClean="0"/>
              <a:t> </a:t>
            </a:r>
            <a:r>
              <a:rPr lang="es-ES" sz="2000" dirty="0" err="1" smtClean="0"/>
              <a:t>happens</a:t>
            </a:r>
            <a:r>
              <a:rPr lang="es-ES" sz="2000" dirty="0" smtClean="0"/>
              <a:t> </a:t>
            </a:r>
            <a:r>
              <a:rPr lang="es-ES" sz="2000" dirty="0" err="1" smtClean="0"/>
              <a:t>everywhere</a:t>
            </a:r>
            <a:endParaRPr lang="es-ES" sz="2000" dirty="0" smtClean="0"/>
          </a:p>
          <a:p>
            <a:r>
              <a:rPr lang="es-ES" sz="2000" dirty="0" smtClean="0"/>
              <a:t>SEU </a:t>
            </a:r>
            <a:r>
              <a:rPr lang="es-ES" sz="2000" dirty="0" err="1" smtClean="0"/>
              <a:t>happens</a:t>
            </a:r>
            <a:r>
              <a:rPr lang="es-ES" sz="2000" dirty="0" smtClean="0"/>
              <a:t> </a:t>
            </a:r>
            <a:r>
              <a:rPr lang="es-ES" sz="2000" dirty="0" err="1" smtClean="0"/>
              <a:t>only</a:t>
            </a:r>
            <a:r>
              <a:rPr lang="es-ES" sz="2000" dirty="0" smtClean="0"/>
              <a:t> </a:t>
            </a:r>
            <a:r>
              <a:rPr lang="es-ES" sz="2000" dirty="0" err="1" smtClean="0"/>
              <a:t>when</a:t>
            </a:r>
            <a:r>
              <a:rPr lang="es-ES" sz="2000" dirty="0" smtClean="0"/>
              <a:t> ion hits </a:t>
            </a:r>
          </a:p>
          <a:p>
            <a:r>
              <a:rPr lang="es-ES" sz="2000" dirty="0" smtClean="0"/>
              <a:t>a </a:t>
            </a:r>
            <a:r>
              <a:rPr lang="es-ES" sz="2000" dirty="0" err="1" smtClean="0"/>
              <a:t>memory</a:t>
            </a:r>
            <a:r>
              <a:rPr lang="es-ES" sz="2000" dirty="0" smtClean="0"/>
              <a:t> </a:t>
            </a:r>
            <a:r>
              <a:rPr lang="es-ES" sz="2000" dirty="0" err="1" smtClean="0"/>
              <a:t>cell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174800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64955E-7 C 0.00087 -0.00324 0.00156 -0.00625 0.00243 -0.00948 C 0.00278 -0.0111 0.0026 -0.01295 0.00347 -0.01411 C 0.00555 -0.01689 0.00816 -0.01827 0.01059 -0.02036 C 0.0125 -0.02198 0.01337 -0.02498 0.01528 -0.02683 C 0.01632 -0.02776 0.01753 -0.02776 0.01875 -0.02822 C 0.02066 -0.03585 0.02187 -0.03354 0.02708 -0.03609 C 0.03819 -0.0347 0.04288 -0.03447 0.05174 -0.02683 C 0.05434 -0.01989 0.05694 -0.01272 0.06007 -0.00625 C 0.06198 0.00254 0.06076 -4.64955E-7 0.06354 -0.01411 C 0.06389 -0.01596 0.0658 -0.01619 0.06701 -0.01735 C 0.07535 -0.03331 0.06233 -0.01064 0.07413 -0.02359 C 0.07552 -0.02498 0.07535 -0.02822 0.07656 -0.02984 C 0.07726 -0.03077 0.08455 -0.03308 0.08472 -0.03308 C 0.09253 -0.04349 0.09601 -0.03886 0.10937 -0.0377 C 0.11128 -0.03724 0.11719 -0.03655 0.11875 -0.03308 C 0.12101 -0.02776 0.1224 -0.01272 0.12361 -0.00625 C 0.12552 -0.01758 0.12951 -0.02267 0.13646 -0.02822 C 0.14028 -0.03516 0.14184 -0.03562 0.14705 -0.03932 C 0.14948 -0.04117 0.15417 -0.04557 0.15417 -0.04557 C 0.15851 -0.04488 0.16389 -0.0465 0.16701 -0.04233 C 0.17326 -0.034 0.1625 -0.04048 0.1717 -0.03609 C 0.18108 -0.0273 0.17396 -0.03609 0.1776 -0.02683 C 0.17899 -0.02359 0.18229 -0.01735 0.18229 -0.01735 C 0.18264 -0.01318 0.18437 -0.00879 0.18351 -0.00486 C 0.18316 -0.00301 0.18003 -0.00601 0.18003 -0.00786 C 0.18003 -0.00972 0.18229 -0.00995 0.18351 -0.0111 C 0.20104 -0.00972 0.21597 -0.00416 0.23299 -0.00162 C 0.24028 0.00185 0.23958 0.0111 0.24115 0.02036 C 0.24149 0.04071 0.24184 0.06107 0.24236 0.08143 C 0.24253 0.08975 0.24028 0.10039 0.24479 0.10641 C 0.24844 0.11127 0.2618 0.11242 0.26354 0.11289 C 0.2816 0.12445 0.31371 0.12121 0.3283 0.12214 C 0.3408 0.12515 0.34028 0.12561 0.35885 0.12214 C 0.3842 0.11728 0.35365 0.11728 0.37656 0.11589 C 0.39253 0.11497 0.40868 0.11474 0.42465 0.11427 C 0.52934 0.11589 0.49132 0.11589 0.53889 0.11589 " pathEditMode="relative" ptsTypes="ffffffffffffffffffffffffffffffffffffA">
                                      <p:cBhvr>
                                        <p:cTn id="10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1" presetClass="exit" presetSubtype="0" fill="hold" grpId="2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88758E-6 C 0.00226 -0.00995 -0.00035 -0.00185 0.01059 -0.01249 C 0.02083 -0.02244 0.03003 -0.03192 0.04236 -0.03748 C 0.05364 -0.03655 0.0651 -0.03586 0.07639 -0.03447 C 0.08628 -0.03331 0.09444 -0.02591 0.10347 -0.02175 C 0.10851 -0.01504 0.11545 -0.01319 0.12222 -0.01087 C 0.15399 -0.01319 0.13715 -0.00787 0.15052 -0.02036 C 0.15347 -0.03169 0.15382 -0.02822 0.15521 -0.04372 C 0.15486 -0.05297 0.15798 -0.0842 0.14809 -0.0923 C 0.14496 -0.10132 0.14357 -0.09901 0.1375 -0.10502 C 0.07847 -0.1034 -0.01059 -0.09137 -0.06129 -0.10641 C -0.0658 -0.11057 -0.07083 -0.11312 -0.07535 -0.11751 C -0.08021 -0.13486 -0.07847 -0.12561 -0.08004 -0.14573 C -0.08038 -0.16447 -0.08125 -0.18344 -0.08125 -0.20218 C -0.08125 -0.223 -0.08368 -0.2422 -0.06823 -0.24913 C -0.0632 -0.25376 -0.06649 -0.25145 -0.06129 -0.25376 C -0.05781 -0.25538 -0.0507 -0.25862 -0.0507 -0.25862 C -0.01893 -0.25792 0.01441 -0.26857 0.04462 -0.25538 C 0.05121 -0.25237 0.05781 -0.24474 0.06354 -0.23965 C 0.07309 -0.23109 0.08767 -0.226 0.09878 -0.22415 C 0.12396 -0.21235 0.14167 -0.22184 0.17517 -0.22253 C 0.18576 -0.22785 0.17899 -0.22554 0.19635 -0.22554 " pathEditMode="relative" ptsTypes="fffffffffffffffffffffA">
                                      <p:cBhvr>
                                        <p:cTn id="21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xit" presetSubtype="0" fill="hold" grpId="2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51978E-6 C 0.01337 -0.00786 -0.00347 0.00255 0.01094 -0.00416 C 0.01406 -0.00486 0.01614 -0.00694 0.0191 -0.00786 C 0.02066 -0.00879 0.02205 -0.00995 0.02378 -0.01087 C 0.03246 -0.01342 0.04219 -0.01573 0.05121 -0.01804 C 0.05364 -0.01989 0.06163 -0.02452 0.06493 -0.02776 C 0.0691 -0.03192 0.07257 -0.03724 0.07691 -0.04164 C 0.07951 -0.04372 0.08351 -0.04441 0.08611 -0.04696 C 0.0868 -0.04719 0.08698 -0.04973 0.08837 -0.04973 C 0.09097 -0.05181 0.09444 -0.05181 0.09722 -0.05251 C 0.1026 -0.05528 0.10764 -0.05899 0.11319 -0.06153 C 0.11857 -0.06477 0.13194 -0.06523 0.13663 -0.06546 C 0.16232 -0.06431 0.15729 -0.06523 0.17274 -0.06107 C 0.18107 -0.05644 0.18819 -0.05181 0.19357 -0.04557 C 0.19635 -0.03979 0.20139 -0.03261 0.20208 -0.02753 " pathEditMode="relative" rAng="0" ptsTypes="ffffffffffffffA"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00" y="-310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4971E-6 C 0.00886 0.00254 0.01754 0.00555 0.02639 0.00994 C 0.02795 0.01179 0.02934 0.01341 0.03108 0.0148 C 0.03472 0.01804 0.04271 0.02336 0.04271 0.02359 C 0.05018 0.03978 0.06233 0.05042 0.07483 0.05667 C 0.079 0.05898 0.08455 0.06477 0.08872 0.06662 C 0.09393 0.06847 0.09948 0.06893 0.10486 0.07009 C 0.11927 0.0805 0.13021 0.08212 0.14514 0.08836 C 0.16059 0.09438 0.17292 0.09877 0.18889 0.10178 C 0.1941 0.10478 0.19844 0.10825 0.204 0.10987 C 0.20747 0.11519 0.20747 0.11959 0.21216 0.12167 C 0.21754 0.13393 0.21059 0.11913 0.21788 0.13185 C 0.22761 0.1485 0.22153 0.14503 0.22952 0.14827 C 0.23073 0.15452 0.23056 0.15174 0.23056 0.15683 " pathEditMode="relative" rAng="0" ptsTypes="fffffffffffffA">
                                      <p:cBhvr>
                                        <p:cTn id="4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00" y="780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231 C 0.00261 0.01226 0.00157 0.02128 0.00678 0.03007 C 0.00973 0.04048 0.00539 0.02799 0.01441 0.03909 C 0.01546 0.04025 0.01476 0.04279 0.0158 0.04395 C 0.01754 0.04626 0.02101 0.04534 0.02344 0.04696 C 0.02691 0.04927 0.03351 0.05459 0.03351 0.05482 C 0.03681 0.06107 0.0382 0.06754 0.03976 0.07472 C 0.04011 0.08235 0.03959 0.09045 0.0408 0.09785 C 0.04393 0.11473 0.09202 0.11473 0.09254 0.11473 C 0.09896 0.11635 0.10139 0.11867 0.1066 0.1226 C 0.10938 0.12838 0.10747 0.12746 0.11164 0.12746 " pathEditMode="relative" rAng="0" ptsTypes="ffffffffffA">
                                      <p:cBhvr>
                                        <p:cTn id="4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00" y="6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4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81523" y="426452"/>
            <a:ext cx="6319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/>
              <a:t>Single </a:t>
            </a:r>
            <a:r>
              <a:rPr lang="es-ES" sz="2800" b="1" dirty="0" err="1" smtClean="0"/>
              <a:t>Event</a:t>
            </a:r>
            <a:r>
              <a:rPr lang="es-ES" sz="2800" b="1" dirty="0" smtClean="0"/>
              <a:t> </a:t>
            </a:r>
            <a:r>
              <a:rPr lang="es-ES" sz="2800" b="1" dirty="0" err="1" smtClean="0"/>
              <a:t>Functional</a:t>
            </a:r>
            <a:r>
              <a:rPr lang="es-ES" sz="2800" b="1" dirty="0" smtClean="0"/>
              <a:t> </a:t>
            </a:r>
            <a:r>
              <a:rPr lang="es-ES" sz="2800" b="1" dirty="0" err="1" smtClean="0"/>
              <a:t>Interrupt</a:t>
            </a:r>
            <a:endParaRPr lang="es-ES" sz="2800" b="1" dirty="0"/>
          </a:p>
        </p:txBody>
      </p:sp>
      <p:sp>
        <p:nvSpPr>
          <p:cNvPr id="2" name="CuadroTexto 1"/>
          <p:cNvSpPr txBox="1"/>
          <p:nvPr/>
        </p:nvSpPr>
        <p:spPr>
          <a:xfrm>
            <a:off x="81523" y="893800"/>
            <a:ext cx="119275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/>
              <a:t>JESD89A, 10/06</a:t>
            </a:r>
            <a:r>
              <a:rPr lang="en-US" dirty="0" smtClean="0"/>
              <a:t>: A </a:t>
            </a:r>
            <a:r>
              <a:rPr lang="en-US" dirty="0"/>
              <a:t>soft error that causes the component to reset, lock-up, or otherwise malfunction in a detectable way, but does not require </a:t>
            </a:r>
            <a:r>
              <a:rPr lang="en-US" dirty="0" smtClean="0"/>
              <a:t>power </a:t>
            </a:r>
            <a:r>
              <a:rPr lang="en-US" dirty="0"/>
              <a:t>cycling of the device (off and back on) to restore operability, unlike single-event latch-up (SEL), or result in </a:t>
            </a:r>
            <a:r>
              <a:rPr lang="en-US" dirty="0" smtClean="0"/>
              <a:t>permanent </a:t>
            </a:r>
            <a:r>
              <a:rPr lang="en-US" dirty="0"/>
              <a:t>damage as in single event burnout (SEB).</a:t>
            </a:r>
            <a:endParaRPr lang="es-ES" dirty="0"/>
          </a:p>
        </p:txBody>
      </p:sp>
      <p:sp>
        <p:nvSpPr>
          <p:cNvPr id="3" name="CuadroTexto 2"/>
          <p:cNvSpPr txBox="1"/>
          <p:nvPr/>
        </p:nvSpPr>
        <p:spPr>
          <a:xfrm>
            <a:off x="59611" y="1791460"/>
            <a:ext cx="9812366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/>
              <a:t>SEFI </a:t>
            </a:r>
            <a:r>
              <a:rPr lang="es-ES" b="1" dirty="0" err="1" smtClean="0"/>
              <a:t>sources</a:t>
            </a:r>
            <a:r>
              <a:rPr lang="es-ES" dirty="0" smtClean="0"/>
              <a:t>: </a:t>
            </a:r>
            <a:r>
              <a:rPr lang="es-ES" dirty="0" err="1" smtClean="0"/>
              <a:t>configuration</a:t>
            </a:r>
            <a:r>
              <a:rPr lang="es-ES" dirty="0" smtClean="0"/>
              <a:t> </a:t>
            </a:r>
            <a:r>
              <a:rPr lang="es-ES" dirty="0" err="1" smtClean="0"/>
              <a:t>registers</a:t>
            </a:r>
            <a:r>
              <a:rPr lang="es-ES" dirty="0" smtClean="0"/>
              <a:t>, </a:t>
            </a:r>
            <a:r>
              <a:rPr lang="es-ES" dirty="0" err="1" smtClean="0"/>
              <a:t>reset</a:t>
            </a:r>
            <a:r>
              <a:rPr lang="es-ES" dirty="0" smtClean="0"/>
              <a:t> </a:t>
            </a:r>
            <a:r>
              <a:rPr lang="es-ES" dirty="0" err="1" smtClean="0"/>
              <a:t>generators</a:t>
            </a:r>
            <a:r>
              <a:rPr lang="es-ES" dirty="0" smtClean="0"/>
              <a:t>, </a:t>
            </a:r>
            <a:r>
              <a:rPr lang="es-ES" dirty="0" err="1" smtClean="0"/>
              <a:t>clock</a:t>
            </a:r>
            <a:r>
              <a:rPr lang="es-ES" dirty="0" smtClean="0"/>
              <a:t> </a:t>
            </a:r>
            <a:r>
              <a:rPr lang="es-ES" dirty="0" err="1" smtClean="0"/>
              <a:t>spine</a:t>
            </a:r>
            <a:r>
              <a:rPr lang="es-ES" dirty="0" smtClean="0"/>
              <a:t>, I/O blocks (LVDS in particular)</a:t>
            </a:r>
          </a:p>
          <a:p>
            <a:r>
              <a:rPr lang="es-ES" dirty="0"/>
              <a:t>	</a:t>
            </a:r>
            <a:r>
              <a:rPr lang="es-ES" dirty="0" err="1" smtClean="0"/>
              <a:t>They</a:t>
            </a:r>
            <a:r>
              <a:rPr lang="es-ES" dirty="0" smtClean="0"/>
              <a:t> </a:t>
            </a:r>
            <a:r>
              <a:rPr lang="es-ES" dirty="0" err="1" smtClean="0"/>
              <a:t>appear</a:t>
            </a:r>
            <a:r>
              <a:rPr lang="es-ES" dirty="0" smtClean="0"/>
              <a:t> in </a:t>
            </a:r>
            <a:r>
              <a:rPr lang="es-ES" dirty="0" err="1" smtClean="0"/>
              <a:t>mixed</a:t>
            </a:r>
            <a:r>
              <a:rPr lang="es-ES" dirty="0" smtClean="0"/>
              <a:t> </a:t>
            </a:r>
            <a:r>
              <a:rPr lang="es-ES" dirty="0" err="1" smtClean="0"/>
              <a:t>signal</a:t>
            </a:r>
            <a:r>
              <a:rPr lang="es-ES" dirty="0" smtClean="0"/>
              <a:t> </a:t>
            </a:r>
            <a:r>
              <a:rPr lang="es-ES" dirty="0" err="1" smtClean="0"/>
              <a:t>integrated</a:t>
            </a:r>
            <a:r>
              <a:rPr lang="es-ES" dirty="0" smtClean="0"/>
              <a:t> </a:t>
            </a:r>
            <a:r>
              <a:rPr lang="es-ES" dirty="0" err="1" smtClean="0"/>
              <a:t>designs</a:t>
            </a:r>
            <a:r>
              <a:rPr lang="es-ES" dirty="0" smtClean="0"/>
              <a:t> (</a:t>
            </a:r>
            <a:r>
              <a:rPr lang="es-ES" dirty="0" err="1" smtClean="0"/>
              <a:t>digital&amp;analog</a:t>
            </a:r>
            <a:r>
              <a:rPr lang="es-ES" dirty="0" smtClean="0"/>
              <a:t> </a:t>
            </a:r>
            <a:r>
              <a:rPr lang="es-ES" dirty="0" err="1" smtClean="0"/>
              <a:t>electronics</a:t>
            </a:r>
            <a:r>
              <a:rPr lang="es-ES" dirty="0" smtClean="0"/>
              <a:t> in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same</a:t>
            </a:r>
            <a:r>
              <a:rPr lang="es-ES" dirty="0" smtClean="0"/>
              <a:t> chip)</a:t>
            </a:r>
          </a:p>
          <a:p>
            <a:endParaRPr lang="es-ES" dirty="0"/>
          </a:p>
          <a:p>
            <a:r>
              <a:rPr lang="es-ES" dirty="0" smtClean="0"/>
              <a:t>SEFI are </a:t>
            </a:r>
            <a:r>
              <a:rPr lang="es-ES" dirty="0" err="1" smtClean="0"/>
              <a:t>hard</a:t>
            </a:r>
            <a:r>
              <a:rPr lang="es-ES" dirty="0" smtClean="0"/>
              <a:t> to </a:t>
            </a:r>
            <a:r>
              <a:rPr lang="es-ES" dirty="0" err="1" smtClean="0"/>
              <a:t>detect</a:t>
            </a:r>
            <a:r>
              <a:rPr lang="es-ES" dirty="0" smtClean="0"/>
              <a:t> </a:t>
            </a:r>
            <a:r>
              <a:rPr lang="es-ES" dirty="0" err="1" smtClean="0"/>
              <a:t>because</a:t>
            </a:r>
            <a:r>
              <a:rPr lang="es-ES" dirty="0" smtClean="0"/>
              <a:t>:</a:t>
            </a:r>
          </a:p>
          <a:p>
            <a:endParaRPr lang="es-ES" dirty="0" smtClean="0"/>
          </a:p>
          <a:p>
            <a:pPr marL="342900" indent="-342900">
              <a:buFont typeface="+mj-lt"/>
              <a:buAutoNum type="arabicPeriod"/>
            </a:pPr>
            <a:r>
              <a:rPr lang="es-ES" u="sng" dirty="0" err="1" smtClean="0"/>
              <a:t>They</a:t>
            </a:r>
            <a:r>
              <a:rPr lang="es-ES" u="sng" dirty="0" smtClean="0"/>
              <a:t> </a:t>
            </a:r>
            <a:r>
              <a:rPr lang="es-ES" u="sng" dirty="0" err="1" smtClean="0"/>
              <a:t>have</a:t>
            </a:r>
            <a:r>
              <a:rPr lang="es-ES" u="sng" dirty="0" smtClean="0"/>
              <a:t> </a:t>
            </a:r>
            <a:r>
              <a:rPr lang="es-ES" u="sng" dirty="0" err="1" smtClean="0"/>
              <a:t>distributed</a:t>
            </a:r>
            <a:r>
              <a:rPr lang="es-ES" u="sng" dirty="0" smtClean="0"/>
              <a:t> </a:t>
            </a:r>
            <a:r>
              <a:rPr lang="es-ES" u="sng" dirty="0" err="1" smtClean="0"/>
              <a:t>effects</a:t>
            </a:r>
            <a:r>
              <a:rPr lang="es-ES" dirty="0" smtClean="0"/>
              <a:t>: a SET </a:t>
            </a:r>
            <a:r>
              <a:rPr lang="es-ES" dirty="0" err="1" smtClean="0"/>
              <a:t>glitch</a:t>
            </a:r>
            <a:r>
              <a:rPr lang="es-ES" dirty="0" smtClean="0"/>
              <a:t> in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reset</a:t>
            </a:r>
            <a:r>
              <a:rPr lang="es-ES" dirty="0" smtClean="0"/>
              <a:t> </a:t>
            </a:r>
            <a:r>
              <a:rPr lang="es-ES" dirty="0" err="1" smtClean="0"/>
              <a:t>generators</a:t>
            </a:r>
            <a:r>
              <a:rPr lang="es-ES" dirty="0" smtClean="0"/>
              <a:t> </a:t>
            </a:r>
            <a:r>
              <a:rPr lang="es-ES" dirty="0" err="1" smtClean="0"/>
              <a:t>will</a:t>
            </a:r>
            <a:r>
              <a:rPr lang="es-ES" dirty="0" smtClean="0"/>
              <a:t> </a:t>
            </a:r>
            <a:r>
              <a:rPr lang="es-ES" dirty="0" err="1" smtClean="0"/>
              <a:t>affect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whole</a:t>
            </a:r>
            <a:r>
              <a:rPr lang="es-ES" dirty="0" smtClean="0"/>
              <a:t> digital block</a:t>
            </a:r>
          </a:p>
          <a:p>
            <a:pPr marL="342900" indent="-342900">
              <a:buFont typeface="+mj-lt"/>
              <a:buAutoNum type="arabicPeriod"/>
            </a:pPr>
            <a:r>
              <a:rPr lang="es-ES" u="sng" dirty="0" err="1" smtClean="0"/>
              <a:t>They</a:t>
            </a:r>
            <a:r>
              <a:rPr lang="es-ES" u="sng" dirty="0" smtClean="0"/>
              <a:t> </a:t>
            </a:r>
            <a:r>
              <a:rPr lang="es-ES" u="sng" dirty="0" err="1" smtClean="0"/>
              <a:t>could</a:t>
            </a:r>
            <a:r>
              <a:rPr lang="es-ES" u="sng" dirty="0" smtClean="0"/>
              <a:t> be </a:t>
            </a:r>
            <a:r>
              <a:rPr lang="es-ES" u="sng" dirty="0" err="1" smtClean="0"/>
              <a:t>masked</a:t>
            </a:r>
            <a:r>
              <a:rPr lang="es-ES" dirty="0" smtClean="0"/>
              <a:t>: </a:t>
            </a:r>
            <a:r>
              <a:rPr lang="es-ES" dirty="0" err="1" smtClean="0"/>
              <a:t>particle</a:t>
            </a:r>
            <a:r>
              <a:rPr lang="es-ES" dirty="0" smtClean="0"/>
              <a:t> </a:t>
            </a:r>
            <a:r>
              <a:rPr lang="es-ES" dirty="0" err="1" smtClean="0"/>
              <a:t>impact</a:t>
            </a:r>
            <a:r>
              <a:rPr lang="es-ES" dirty="0" smtClean="0"/>
              <a:t> </a:t>
            </a:r>
            <a:r>
              <a:rPr lang="es-ES" dirty="0" err="1" smtClean="0"/>
              <a:t>zone</a:t>
            </a:r>
            <a:r>
              <a:rPr lang="es-ES" dirty="0" smtClean="0"/>
              <a:t> </a:t>
            </a:r>
            <a:r>
              <a:rPr lang="es-ES" dirty="0" err="1" smtClean="0"/>
              <a:t>is</a:t>
            </a:r>
            <a:r>
              <a:rPr lang="es-ES" dirty="0" smtClean="0"/>
              <a:t> </a:t>
            </a:r>
            <a:r>
              <a:rPr lang="es-ES" dirty="0" err="1" smtClean="0"/>
              <a:t>not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main</a:t>
            </a:r>
            <a:r>
              <a:rPr lang="es-ES" dirty="0" smtClean="0"/>
              <a:t> </a:t>
            </a:r>
            <a:r>
              <a:rPr lang="es-ES" dirty="0" err="1" smtClean="0"/>
              <a:t>affected</a:t>
            </a:r>
            <a:r>
              <a:rPr lang="es-ES" dirty="0" smtClean="0"/>
              <a:t> </a:t>
            </a:r>
            <a:r>
              <a:rPr lang="es-ES" dirty="0" err="1" smtClean="0"/>
              <a:t>functional</a:t>
            </a:r>
            <a:r>
              <a:rPr lang="es-ES" dirty="0" smtClean="0"/>
              <a:t> </a:t>
            </a:r>
            <a:r>
              <a:rPr lang="es-ES" dirty="0" err="1" smtClean="0"/>
              <a:t>area</a:t>
            </a:r>
            <a:r>
              <a:rPr lang="es-ES" dirty="0" smtClean="0"/>
              <a:t>, </a:t>
            </a:r>
            <a:r>
              <a:rPr lang="es-ES" dirty="0" err="1" smtClean="0"/>
              <a:t>example</a:t>
            </a:r>
            <a:r>
              <a:rPr lang="es-ES" dirty="0" smtClean="0"/>
              <a:t>: a hit</a:t>
            </a:r>
          </a:p>
          <a:p>
            <a:pPr lvl="1"/>
            <a:r>
              <a:rPr lang="es-ES" dirty="0"/>
              <a:t>i</a:t>
            </a:r>
            <a:r>
              <a:rPr lang="es-ES" dirty="0" smtClean="0"/>
              <a:t>n </a:t>
            </a:r>
            <a:r>
              <a:rPr lang="es-ES" dirty="0" err="1" smtClean="0"/>
              <a:t>an</a:t>
            </a:r>
            <a:r>
              <a:rPr lang="es-ES" dirty="0" smtClean="0"/>
              <a:t> I/O block (</a:t>
            </a:r>
            <a:r>
              <a:rPr lang="es-ES" dirty="0" err="1" smtClean="0"/>
              <a:t>Low</a:t>
            </a:r>
            <a:r>
              <a:rPr lang="es-ES" dirty="0" smtClean="0"/>
              <a:t> </a:t>
            </a:r>
            <a:r>
              <a:rPr lang="es-ES" dirty="0" err="1" smtClean="0"/>
              <a:t>Voltage</a:t>
            </a:r>
            <a:r>
              <a:rPr lang="es-ES" dirty="0" smtClean="0"/>
              <a:t> </a:t>
            </a:r>
            <a:r>
              <a:rPr lang="es-ES" dirty="0" err="1" smtClean="0"/>
              <a:t>Differential</a:t>
            </a:r>
            <a:r>
              <a:rPr lang="es-ES" dirty="0" smtClean="0"/>
              <a:t> </a:t>
            </a:r>
            <a:r>
              <a:rPr lang="es-ES" dirty="0" err="1" smtClean="0"/>
              <a:t>Signalling</a:t>
            </a:r>
            <a:r>
              <a:rPr lang="es-ES" dirty="0" smtClean="0"/>
              <a:t> </a:t>
            </a:r>
            <a:r>
              <a:rPr lang="es-ES" dirty="0" err="1" smtClean="0"/>
              <a:t>tipically</a:t>
            </a:r>
            <a:r>
              <a:rPr lang="es-ES" dirty="0" smtClean="0"/>
              <a:t>) </a:t>
            </a:r>
            <a:r>
              <a:rPr lang="es-ES" dirty="0" err="1" smtClean="0"/>
              <a:t>will</a:t>
            </a:r>
            <a:r>
              <a:rPr lang="es-ES" dirty="0" smtClean="0"/>
              <a:t> introduce </a:t>
            </a:r>
            <a:r>
              <a:rPr lang="es-ES" dirty="0" err="1" smtClean="0"/>
              <a:t>corrupted</a:t>
            </a:r>
            <a:r>
              <a:rPr lang="es-ES" dirty="0" smtClean="0"/>
              <a:t> data </a:t>
            </a:r>
            <a:r>
              <a:rPr lang="es-ES" dirty="0" err="1" smtClean="0"/>
              <a:t>without</a:t>
            </a:r>
            <a:endParaRPr lang="es-ES" dirty="0" smtClean="0"/>
          </a:p>
          <a:p>
            <a:pPr lvl="1"/>
            <a:r>
              <a:rPr lang="es-ES" dirty="0" err="1" smtClean="0"/>
              <a:t>notice</a:t>
            </a:r>
            <a:r>
              <a:rPr lang="es-ES" dirty="0" smtClean="0"/>
              <a:t> (</a:t>
            </a:r>
            <a:r>
              <a:rPr lang="es-ES" dirty="0" err="1" smtClean="0"/>
              <a:t>because</a:t>
            </a:r>
            <a:r>
              <a:rPr lang="es-ES" dirty="0" smtClean="0"/>
              <a:t> </a:t>
            </a:r>
            <a:r>
              <a:rPr lang="es-ES" dirty="0" err="1" smtClean="0"/>
              <a:t>there</a:t>
            </a:r>
            <a:r>
              <a:rPr lang="es-ES" dirty="0" smtClean="0"/>
              <a:t> </a:t>
            </a:r>
            <a:r>
              <a:rPr lang="es-ES" dirty="0" err="1" smtClean="0"/>
              <a:t>is</a:t>
            </a:r>
            <a:r>
              <a:rPr lang="es-ES" dirty="0" smtClean="0"/>
              <a:t> no “Golden data” to compare).      </a:t>
            </a:r>
          </a:p>
          <a:p>
            <a:pPr marL="342900" indent="-342900">
              <a:buFont typeface="+mj-lt"/>
              <a:buAutoNum type="arabicPeriod"/>
            </a:pPr>
            <a:r>
              <a:rPr lang="es-ES" u="sng" dirty="0" err="1" smtClean="0"/>
              <a:t>They</a:t>
            </a:r>
            <a:r>
              <a:rPr lang="es-ES" u="sng" dirty="0" smtClean="0"/>
              <a:t> are non local</a:t>
            </a:r>
            <a:r>
              <a:rPr lang="es-ES" dirty="0" smtClean="0"/>
              <a:t>: target </a:t>
            </a:r>
            <a:r>
              <a:rPr lang="es-ES" dirty="0" err="1" smtClean="0"/>
              <a:t>area</a:t>
            </a:r>
            <a:r>
              <a:rPr lang="es-ES" dirty="0" smtClean="0"/>
              <a:t> </a:t>
            </a:r>
            <a:r>
              <a:rPr lang="es-ES" dirty="0" err="1" smtClean="0"/>
              <a:t>is</a:t>
            </a:r>
            <a:r>
              <a:rPr lang="es-ES" dirty="0" smtClean="0"/>
              <a:t> </a:t>
            </a:r>
            <a:r>
              <a:rPr lang="es-ES" dirty="0" err="1" smtClean="0"/>
              <a:t>not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main</a:t>
            </a:r>
            <a:r>
              <a:rPr lang="es-ES" dirty="0" smtClean="0"/>
              <a:t> </a:t>
            </a:r>
            <a:r>
              <a:rPr lang="es-ES" dirty="0" err="1" smtClean="0"/>
              <a:t>affected</a:t>
            </a:r>
            <a:r>
              <a:rPr lang="es-ES" dirty="0" smtClean="0"/>
              <a:t> </a:t>
            </a:r>
            <a:r>
              <a:rPr lang="es-ES" dirty="0" err="1" smtClean="0"/>
              <a:t>functional</a:t>
            </a:r>
            <a:r>
              <a:rPr lang="es-ES" dirty="0" smtClean="0"/>
              <a:t> </a:t>
            </a:r>
            <a:r>
              <a:rPr lang="es-ES" dirty="0" err="1" smtClean="0"/>
              <a:t>area</a:t>
            </a:r>
            <a:r>
              <a:rPr lang="es-ES" dirty="0" smtClean="0"/>
              <a:t>, </a:t>
            </a:r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dirty="0" err="1" smtClean="0"/>
              <a:t>example</a:t>
            </a:r>
            <a:r>
              <a:rPr lang="es-ES" dirty="0" smtClean="0"/>
              <a:t>,</a:t>
            </a:r>
          </a:p>
          <a:p>
            <a:r>
              <a:rPr lang="es-ES" dirty="0" smtClean="0"/>
              <a:t>       a SET in </a:t>
            </a:r>
            <a:r>
              <a:rPr lang="es-ES" dirty="0" err="1" smtClean="0"/>
              <a:t>one</a:t>
            </a:r>
            <a:r>
              <a:rPr lang="es-ES" dirty="0" smtClean="0"/>
              <a:t> buffer of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clock</a:t>
            </a:r>
            <a:r>
              <a:rPr lang="es-ES" dirty="0" smtClean="0"/>
              <a:t> </a:t>
            </a:r>
            <a:r>
              <a:rPr lang="es-ES" dirty="0" err="1" smtClean="0"/>
              <a:t>distribution</a:t>
            </a:r>
            <a:r>
              <a:rPr lang="es-ES" dirty="0" smtClean="0"/>
              <a:t> </a:t>
            </a:r>
            <a:r>
              <a:rPr lang="es-ES" dirty="0" err="1" smtClean="0"/>
              <a:t>spine</a:t>
            </a:r>
            <a:r>
              <a:rPr lang="es-ES" dirty="0" smtClean="0"/>
              <a:t> </a:t>
            </a:r>
            <a:r>
              <a:rPr lang="es-ES" dirty="0" err="1" smtClean="0"/>
              <a:t>will</a:t>
            </a:r>
            <a:r>
              <a:rPr lang="es-ES" dirty="0" smtClean="0"/>
              <a:t> </a:t>
            </a:r>
            <a:r>
              <a:rPr lang="es-ES" dirty="0" err="1" smtClean="0"/>
              <a:t>introduced</a:t>
            </a:r>
            <a:r>
              <a:rPr lang="es-ES" dirty="0" smtClean="0"/>
              <a:t> </a:t>
            </a:r>
            <a:r>
              <a:rPr lang="es-ES" dirty="0" err="1" smtClean="0"/>
              <a:t>jitter</a:t>
            </a:r>
            <a:r>
              <a:rPr lang="es-ES" dirty="0" smtClean="0"/>
              <a:t> in </a:t>
            </a:r>
            <a:r>
              <a:rPr lang="es-ES" dirty="0" err="1" smtClean="0"/>
              <a:t>remote</a:t>
            </a:r>
            <a:r>
              <a:rPr lang="es-ES" dirty="0" smtClean="0"/>
              <a:t> </a:t>
            </a:r>
            <a:r>
              <a:rPr lang="es-ES" dirty="0" err="1" smtClean="0"/>
              <a:t>parts</a:t>
            </a:r>
            <a:r>
              <a:rPr lang="es-ES" dirty="0" smtClean="0"/>
              <a:t> of </a:t>
            </a:r>
            <a:r>
              <a:rPr lang="es-ES" dirty="0" err="1" smtClean="0"/>
              <a:t>the</a:t>
            </a:r>
            <a:endParaRPr lang="es-ES" dirty="0" smtClean="0"/>
          </a:p>
          <a:p>
            <a:r>
              <a:rPr lang="es-ES" dirty="0"/>
              <a:t> </a:t>
            </a:r>
            <a:r>
              <a:rPr lang="es-ES" dirty="0" smtClean="0"/>
              <a:t>      digital </a:t>
            </a:r>
            <a:r>
              <a:rPr lang="es-ES" dirty="0" err="1" smtClean="0"/>
              <a:t>circuitry</a:t>
            </a:r>
            <a:r>
              <a:rPr lang="es-ES" dirty="0"/>
              <a:t> </a:t>
            </a:r>
            <a:r>
              <a:rPr lang="es-ES" dirty="0" err="1" smtClean="0"/>
              <a:t>but</a:t>
            </a:r>
            <a:r>
              <a:rPr lang="es-ES" dirty="0" smtClean="0"/>
              <a:t> </a:t>
            </a:r>
            <a:r>
              <a:rPr lang="es-ES" dirty="0" err="1" smtClean="0"/>
              <a:t>not</a:t>
            </a:r>
            <a:r>
              <a:rPr lang="es-ES" dirty="0" smtClean="0"/>
              <a:t> in </a:t>
            </a:r>
            <a:r>
              <a:rPr lang="es-ES" dirty="0" err="1" smtClean="0"/>
              <a:t>others</a:t>
            </a:r>
            <a:r>
              <a:rPr lang="es-ES" dirty="0" smtClean="0"/>
              <a:t>.</a:t>
            </a:r>
          </a:p>
          <a:p>
            <a:r>
              <a:rPr lang="es-ES" dirty="0" smtClean="0"/>
              <a:t>4.  </a:t>
            </a:r>
            <a:r>
              <a:rPr lang="es-ES" u="sng" dirty="0" err="1" smtClean="0"/>
              <a:t>They</a:t>
            </a:r>
            <a:r>
              <a:rPr lang="es-ES" u="sng" dirty="0" smtClean="0"/>
              <a:t> are </a:t>
            </a:r>
            <a:r>
              <a:rPr lang="es-ES" u="sng" dirty="0" err="1" smtClean="0"/>
              <a:t>asynchronous</a:t>
            </a:r>
            <a:r>
              <a:rPr lang="es-ES" dirty="0" smtClean="0"/>
              <a:t>: a SEU in a </a:t>
            </a:r>
            <a:r>
              <a:rPr lang="es-ES" dirty="0" err="1" smtClean="0"/>
              <a:t>configuration</a:t>
            </a:r>
            <a:r>
              <a:rPr lang="es-ES" dirty="0" smtClean="0"/>
              <a:t> </a:t>
            </a:r>
            <a:r>
              <a:rPr lang="es-ES" dirty="0" err="1" smtClean="0"/>
              <a:t>register</a:t>
            </a:r>
            <a:r>
              <a:rPr lang="es-ES" dirty="0" smtClean="0"/>
              <a:t> can </a:t>
            </a:r>
            <a:r>
              <a:rPr lang="es-ES" dirty="0" err="1" smtClean="0"/>
              <a:t>affect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behaviour</a:t>
            </a:r>
            <a:r>
              <a:rPr lang="es-ES" dirty="0" smtClean="0"/>
              <a:t> of a </a:t>
            </a:r>
          </a:p>
          <a:p>
            <a:r>
              <a:rPr lang="es-ES" dirty="0"/>
              <a:t> </a:t>
            </a:r>
            <a:r>
              <a:rPr lang="es-ES" dirty="0" smtClean="0"/>
              <a:t>      </a:t>
            </a:r>
            <a:r>
              <a:rPr lang="es-ES" dirty="0" err="1"/>
              <a:t>F</a:t>
            </a:r>
            <a:r>
              <a:rPr lang="es-ES" dirty="0" err="1" smtClean="0"/>
              <a:t>inite</a:t>
            </a:r>
            <a:r>
              <a:rPr lang="es-ES" dirty="0" smtClean="0"/>
              <a:t> </a:t>
            </a:r>
            <a:r>
              <a:rPr lang="es-ES" dirty="0" err="1"/>
              <a:t>S</a:t>
            </a:r>
            <a:r>
              <a:rPr lang="es-ES" dirty="0" err="1" smtClean="0"/>
              <a:t>tate</a:t>
            </a:r>
            <a:r>
              <a:rPr lang="es-ES" dirty="0" smtClean="0"/>
              <a:t> Machine </a:t>
            </a:r>
            <a:r>
              <a:rPr lang="es-ES" dirty="0" err="1" smtClean="0"/>
              <a:t>long</a:t>
            </a:r>
            <a:r>
              <a:rPr lang="es-ES" dirty="0" smtClean="0"/>
              <a:t> </a:t>
            </a:r>
            <a:r>
              <a:rPr lang="es-ES" dirty="0" err="1" smtClean="0"/>
              <a:t>after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hit, </a:t>
            </a:r>
            <a:r>
              <a:rPr lang="es-ES" dirty="0" err="1" smtClean="0"/>
              <a:t>depending</a:t>
            </a:r>
            <a:r>
              <a:rPr lang="es-ES" dirty="0" smtClean="0"/>
              <a:t> </a:t>
            </a:r>
            <a:r>
              <a:rPr lang="es-ES" dirty="0" err="1" smtClean="0"/>
              <a:t>on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FSM </a:t>
            </a:r>
            <a:r>
              <a:rPr lang="es-ES" dirty="0" err="1" smtClean="0"/>
              <a:t>state</a:t>
            </a:r>
            <a:r>
              <a:rPr lang="es-ES" dirty="0" smtClean="0"/>
              <a:t>.</a:t>
            </a:r>
            <a:endParaRPr lang="es-ES" dirty="0"/>
          </a:p>
        </p:txBody>
      </p:sp>
      <p:grpSp>
        <p:nvGrpSpPr>
          <p:cNvPr id="6" name="Grupo 5"/>
          <p:cNvGrpSpPr/>
          <p:nvPr/>
        </p:nvGrpSpPr>
        <p:grpSpPr>
          <a:xfrm>
            <a:off x="9483676" y="1746905"/>
            <a:ext cx="2678828" cy="4315897"/>
            <a:chOff x="5600484" y="1351975"/>
            <a:chExt cx="2678828" cy="4315897"/>
          </a:xfrm>
        </p:grpSpPr>
        <p:sp>
          <p:nvSpPr>
            <p:cNvPr id="8" name="Isosceles Triangle 11"/>
            <p:cNvSpPr/>
            <p:nvPr/>
          </p:nvSpPr>
          <p:spPr>
            <a:xfrm rot="5400000">
              <a:off x="6154350" y="2708920"/>
              <a:ext cx="144016" cy="144016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Isosceles Triangle 13"/>
            <p:cNvSpPr/>
            <p:nvPr/>
          </p:nvSpPr>
          <p:spPr>
            <a:xfrm rot="5400000">
              <a:off x="6551120" y="2160846"/>
              <a:ext cx="144016" cy="144016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Isosceles Triangle 16"/>
            <p:cNvSpPr/>
            <p:nvPr/>
          </p:nvSpPr>
          <p:spPr>
            <a:xfrm rot="5400000">
              <a:off x="6983168" y="1817488"/>
              <a:ext cx="144016" cy="144016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Isosceles Triangle 17"/>
            <p:cNvSpPr/>
            <p:nvPr/>
          </p:nvSpPr>
          <p:spPr>
            <a:xfrm rot="5400000">
              <a:off x="6983168" y="2056039"/>
              <a:ext cx="144016" cy="144016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Isosceles Triangle 18"/>
            <p:cNvSpPr/>
            <p:nvPr/>
          </p:nvSpPr>
          <p:spPr>
            <a:xfrm rot="5400000">
              <a:off x="6983168" y="2294590"/>
              <a:ext cx="144016" cy="144016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Isosceles Triangle 19"/>
            <p:cNvSpPr/>
            <p:nvPr/>
          </p:nvSpPr>
          <p:spPr>
            <a:xfrm rot="5400000">
              <a:off x="6983168" y="2533141"/>
              <a:ext cx="144016" cy="144016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4" name="Straight Connector 33"/>
            <p:cNvCxnSpPr>
              <a:stCxn id="10" idx="0"/>
            </p:cNvCxnSpPr>
            <p:nvPr/>
          </p:nvCxnSpPr>
          <p:spPr>
            <a:xfrm>
              <a:off x="7127184" y="188949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35"/>
            <p:cNvCxnSpPr/>
            <p:nvPr/>
          </p:nvCxnSpPr>
          <p:spPr>
            <a:xfrm>
              <a:off x="7271200" y="1712015"/>
              <a:ext cx="0" cy="3440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37"/>
            <p:cNvCxnSpPr/>
            <p:nvPr/>
          </p:nvCxnSpPr>
          <p:spPr>
            <a:xfrm>
              <a:off x="7271200" y="1712015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38"/>
            <p:cNvCxnSpPr/>
            <p:nvPr/>
          </p:nvCxnSpPr>
          <p:spPr>
            <a:xfrm>
              <a:off x="7271200" y="1822321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39"/>
            <p:cNvCxnSpPr/>
            <p:nvPr/>
          </p:nvCxnSpPr>
          <p:spPr>
            <a:xfrm>
              <a:off x="7271200" y="1932627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40"/>
            <p:cNvCxnSpPr/>
            <p:nvPr/>
          </p:nvCxnSpPr>
          <p:spPr>
            <a:xfrm>
              <a:off x="7271200" y="2042933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42"/>
            <p:cNvCxnSpPr>
              <a:stCxn id="10" idx="3"/>
            </p:cNvCxnSpPr>
            <p:nvPr/>
          </p:nvCxnSpPr>
          <p:spPr>
            <a:xfrm flipH="1">
              <a:off x="6839152" y="1889496"/>
              <a:ext cx="144016" cy="30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44"/>
            <p:cNvCxnSpPr/>
            <p:nvPr/>
          </p:nvCxnSpPr>
          <p:spPr>
            <a:xfrm flipH="1">
              <a:off x="6833684" y="2128047"/>
              <a:ext cx="144016" cy="30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45"/>
            <p:cNvCxnSpPr/>
            <p:nvPr/>
          </p:nvCxnSpPr>
          <p:spPr>
            <a:xfrm flipH="1">
              <a:off x="6828216" y="2366598"/>
              <a:ext cx="144016" cy="30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46"/>
            <p:cNvCxnSpPr/>
            <p:nvPr/>
          </p:nvCxnSpPr>
          <p:spPr>
            <a:xfrm flipH="1">
              <a:off x="6822748" y="2605149"/>
              <a:ext cx="144016" cy="30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48"/>
            <p:cNvCxnSpPr/>
            <p:nvPr/>
          </p:nvCxnSpPr>
          <p:spPr>
            <a:xfrm>
              <a:off x="6833684" y="1891026"/>
              <a:ext cx="0" cy="71412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50"/>
            <p:cNvCxnSpPr>
              <a:stCxn id="9" idx="0"/>
              <a:endCxn id="9" idx="0"/>
            </p:cNvCxnSpPr>
            <p:nvPr/>
          </p:nvCxnSpPr>
          <p:spPr>
            <a:xfrm>
              <a:off x="6695136" y="2232854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53"/>
            <p:cNvCxnSpPr>
              <a:stCxn id="9" idx="0"/>
            </p:cNvCxnSpPr>
            <p:nvPr/>
          </p:nvCxnSpPr>
          <p:spPr>
            <a:xfrm>
              <a:off x="6695136" y="2232854"/>
              <a:ext cx="13854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54"/>
            <p:cNvSpPr/>
            <p:nvPr/>
          </p:nvSpPr>
          <p:spPr>
            <a:xfrm>
              <a:off x="7415216" y="1351975"/>
              <a:ext cx="864096" cy="429368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Core</a:t>
              </a:r>
              <a:endParaRPr lang="en-GB" sz="16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8" name="Isosceles Triangle 55"/>
            <p:cNvSpPr/>
            <p:nvPr/>
          </p:nvSpPr>
          <p:spPr>
            <a:xfrm rot="5400000">
              <a:off x="7469901" y="1595995"/>
              <a:ext cx="144016" cy="144016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Isosceles Triangle 56"/>
            <p:cNvSpPr/>
            <p:nvPr/>
          </p:nvSpPr>
          <p:spPr>
            <a:xfrm rot="5400000">
              <a:off x="6551120" y="3157751"/>
              <a:ext cx="144016" cy="144016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Isosceles Triangle 57"/>
            <p:cNvSpPr/>
            <p:nvPr/>
          </p:nvSpPr>
          <p:spPr>
            <a:xfrm rot="5400000">
              <a:off x="6983168" y="2814393"/>
              <a:ext cx="144016" cy="144016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Isosceles Triangle 58"/>
            <p:cNvSpPr/>
            <p:nvPr/>
          </p:nvSpPr>
          <p:spPr>
            <a:xfrm rot="5400000">
              <a:off x="6983168" y="3052944"/>
              <a:ext cx="144016" cy="144016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Isosceles Triangle 59"/>
            <p:cNvSpPr/>
            <p:nvPr/>
          </p:nvSpPr>
          <p:spPr>
            <a:xfrm rot="5400000">
              <a:off x="6983168" y="3291495"/>
              <a:ext cx="144016" cy="144016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Isosceles Triangle 60"/>
            <p:cNvSpPr/>
            <p:nvPr/>
          </p:nvSpPr>
          <p:spPr>
            <a:xfrm rot="5400000">
              <a:off x="6983168" y="3530046"/>
              <a:ext cx="144016" cy="144016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0" name="Straight Connector 67"/>
            <p:cNvCxnSpPr>
              <a:stCxn id="30" idx="3"/>
            </p:cNvCxnSpPr>
            <p:nvPr/>
          </p:nvCxnSpPr>
          <p:spPr>
            <a:xfrm flipH="1">
              <a:off x="6839152" y="2886401"/>
              <a:ext cx="144016" cy="30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68"/>
            <p:cNvCxnSpPr/>
            <p:nvPr/>
          </p:nvCxnSpPr>
          <p:spPr>
            <a:xfrm flipH="1">
              <a:off x="6833684" y="3124952"/>
              <a:ext cx="144016" cy="30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69"/>
            <p:cNvCxnSpPr/>
            <p:nvPr/>
          </p:nvCxnSpPr>
          <p:spPr>
            <a:xfrm flipH="1">
              <a:off x="6828216" y="3363503"/>
              <a:ext cx="144016" cy="30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70"/>
            <p:cNvCxnSpPr/>
            <p:nvPr/>
          </p:nvCxnSpPr>
          <p:spPr>
            <a:xfrm flipH="1">
              <a:off x="6822748" y="3602054"/>
              <a:ext cx="144016" cy="30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71"/>
            <p:cNvCxnSpPr/>
            <p:nvPr/>
          </p:nvCxnSpPr>
          <p:spPr>
            <a:xfrm>
              <a:off x="6833684" y="2887931"/>
              <a:ext cx="0" cy="71412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72"/>
            <p:cNvCxnSpPr>
              <a:stCxn id="29" idx="0"/>
              <a:endCxn id="29" idx="0"/>
            </p:cNvCxnSpPr>
            <p:nvPr/>
          </p:nvCxnSpPr>
          <p:spPr>
            <a:xfrm>
              <a:off x="6695136" y="3229759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73"/>
            <p:cNvCxnSpPr>
              <a:stCxn id="29" idx="0"/>
            </p:cNvCxnSpPr>
            <p:nvPr/>
          </p:nvCxnSpPr>
          <p:spPr>
            <a:xfrm>
              <a:off x="6695136" y="3229759"/>
              <a:ext cx="13854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Isosceles Triangle 74"/>
            <p:cNvSpPr/>
            <p:nvPr/>
          </p:nvSpPr>
          <p:spPr>
            <a:xfrm rot="5400000">
              <a:off x="6551120" y="4154656"/>
              <a:ext cx="144016" cy="144016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Isosceles Triangle 75"/>
            <p:cNvSpPr/>
            <p:nvPr/>
          </p:nvSpPr>
          <p:spPr>
            <a:xfrm rot="5400000">
              <a:off x="6983168" y="3811298"/>
              <a:ext cx="144016" cy="144016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Isosceles Triangle 76"/>
            <p:cNvSpPr/>
            <p:nvPr/>
          </p:nvSpPr>
          <p:spPr>
            <a:xfrm rot="5400000">
              <a:off x="6983168" y="4049849"/>
              <a:ext cx="144016" cy="144016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Isosceles Triangle 77"/>
            <p:cNvSpPr/>
            <p:nvPr/>
          </p:nvSpPr>
          <p:spPr>
            <a:xfrm rot="5400000">
              <a:off x="6983168" y="4288400"/>
              <a:ext cx="144016" cy="144016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Isosceles Triangle 78"/>
            <p:cNvSpPr/>
            <p:nvPr/>
          </p:nvSpPr>
          <p:spPr>
            <a:xfrm rot="5400000">
              <a:off x="6983168" y="4526951"/>
              <a:ext cx="144016" cy="144016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8" name="Straight Connector 85"/>
            <p:cNvCxnSpPr>
              <a:stCxn id="48" idx="3"/>
            </p:cNvCxnSpPr>
            <p:nvPr/>
          </p:nvCxnSpPr>
          <p:spPr>
            <a:xfrm flipH="1">
              <a:off x="6839152" y="3883306"/>
              <a:ext cx="144016" cy="30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86"/>
            <p:cNvCxnSpPr/>
            <p:nvPr/>
          </p:nvCxnSpPr>
          <p:spPr>
            <a:xfrm flipH="1">
              <a:off x="6833684" y="4121857"/>
              <a:ext cx="144016" cy="30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87"/>
            <p:cNvCxnSpPr/>
            <p:nvPr/>
          </p:nvCxnSpPr>
          <p:spPr>
            <a:xfrm flipH="1">
              <a:off x="6828216" y="4360408"/>
              <a:ext cx="144016" cy="30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88"/>
            <p:cNvCxnSpPr/>
            <p:nvPr/>
          </p:nvCxnSpPr>
          <p:spPr>
            <a:xfrm flipH="1">
              <a:off x="6822748" y="4598959"/>
              <a:ext cx="144016" cy="30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89"/>
            <p:cNvCxnSpPr/>
            <p:nvPr/>
          </p:nvCxnSpPr>
          <p:spPr>
            <a:xfrm>
              <a:off x="6833684" y="3884836"/>
              <a:ext cx="0" cy="71412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90"/>
            <p:cNvCxnSpPr>
              <a:stCxn id="47" idx="0"/>
              <a:endCxn id="47" idx="0"/>
            </p:cNvCxnSpPr>
            <p:nvPr/>
          </p:nvCxnSpPr>
          <p:spPr>
            <a:xfrm>
              <a:off x="6695136" y="4226664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91"/>
            <p:cNvCxnSpPr>
              <a:stCxn id="47" idx="0"/>
            </p:cNvCxnSpPr>
            <p:nvPr/>
          </p:nvCxnSpPr>
          <p:spPr>
            <a:xfrm>
              <a:off x="6695136" y="4226664"/>
              <a:ext cx="13854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Isosceles Triangle 92"/>
            <p:cNvSpPr/>
            <p:nvPr/>
          </p:nvSpPr>
          <p:spPr>
            <a:xfrm rot="5400000">
              <a:off x="6551120" y="5151561"/>
              <a:ext cx="144016" cy="144016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Isosceles Triangle 93"/>
            <p:cNvSpPr/>
            <p:nvPr/>
          </p:nvSpPr>
          <p:spPr>
            <a:xfrm rot="5400000">
              <a:off x="6983168" y="4808203"/>
              <a:ext cx="144016" cy="144016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" name="Isosceles Triangle 94"/>
            <p:cNvSpPr/>
            <p:nvPr/>
          </p:nvSpPr>
          <p:spPr>
            <a:xfrm rot="5400000">
              <a:off x="6983168" y="5046754"/>
              <a:ext cx="144016" cy="144016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Isosceles Triangle 95"/>
            <p:cNvSpPr/>
            <p:nvPr/>
          </p:nvSpPr>
          <p:spPr>
            <a:xfrm rot="5400000">
              <a:off x="6983168" y="5285305"/>
              <a:ext cx="144016" cy="144016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" name="Isosceles Triangle 96"/>
            <p:cNvSpPr/>
            <p:nvPr/>
          </p:nvSpPr>
          <p:spPr>
            <a:xfrm rot="5400000">
              <a:off x="6983168" y="5523856"/>
              <a:ext cx="144016" cy="144016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76" name="Straight Connector 103"/>
            <p:cNvCxnSpPr>
              <a:stCxn id="66" idx="3"/>
            </p:cNvCxnSpPr>
            <p:nvPr/>
          </p:nvCxnSpPr>
          <p:spPr>
            <a:xfrm flipH="1">
              <a:off x="6839152" y="4880211"/>
              <a:ext cx="144016" cy="30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104"/>
            <p:cNvCxnSpPr/>
            <p:nvPr/>
          </p:nvCxnSpPr>
          <p:spPr>
            <a:xfrm flipH="1">
              <a:off x="6833684" y="5118762"/>
              <a:ext cx="144016" cy="30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105"/>
            <p:cNvCxnSpPr/>
            <p:nvPr/>
          </p:nvCxnSpPr>
          <p:spPr>
            <a:xfrm flipH="1">
              <a:off x="6828216" y="5357313"/>
              <a:ext cx="144016" cy="30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106"/>
            <p:cNvCxnSpPr/>
            <p:nvPr/>
          </p:nvCxnSpPr>
          <p:spPr>
            <a:xfrm flipH="1">
              <a:off x="6822748" y="5595864"/>
              <a:ext cx="144016" cy="30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107"/>
            <p:cNvCxnSpPr/>
            <p:nvPr/>
          </p:nvCxnSpPr>
          <p:spPr>
            <a:xfrm>
              <a:off x="6833684" y="4881741"/>
              <a:ext cx="0" cy="71412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108"/>
            <p:cNvCxnSpPr>
              <a:stCxn id="65" idx="0"/>
              <a:endCxn id="65" idx="0"/>
            </p:cNvCxnSpPr>
            <p:nvPr/>
          </p:nvCxnSpPr>
          <p:spPr>
            <a:xfrm>
              <a:off x="6695136" y="5223569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109"/>
            <p:cNvCxnSpPr>
              <a:stCxn id="65" idx="0"/>
            </p:cNvCxnSpPr>
            <p:nvPr/>
          </p:nvCxnSpPr>
          <p:spPr>
            <a:xfrm>
              <a:off x="6695136" y="5223569"/>
              <a:ext cx="13854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111"/>
            <p:cNvCxnSpPr>
              <a:stCxn id="9" idx="3"/>
            </p:cNvCxnSpPr>
            <p:nvPr/>
          </p:nvCxnSpPr>
          <p:spPr>
            <a:xfrm flipH="1">
              <a:off x="6407104" y="2232854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114"/>
            <p:cNvCxnSpPr/>
            <p:nvPr/>
          </p:nvCxnSpPr>
          <p:spPr>
            <a:xfrm>
              <a:off x="6407104" y="2232854"/>
              <a:ext cx="0" cy="99690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116"/>
            <p:cNvCxnSpPr>
              <a:stCxn id="29" idx="3"/>
            </p:cNvCxnSpPr>
            <p:nvPr/>
          </p:nvCxnSpPr>
          <p:spPr>
            <a:xfrm flipH="1">
              <a:off x="6407104" y="3229759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122"/>
            <p:cNvCxnSpPr>
              <a:stCxn id="8" idx="0"/>
            </p:cNvCxnSpPr>
            <p:nvPr/>
          </p:nvCxnSpPr>
          <p:spPr>
            <a:xfrm>
              <a:off x="6298366" y="2780928"/>
              <a:ext cx="10873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Isosceles Triangle 123"/>
            <p:cNvSpPr/>
            <p:nvPr/>
          </p:nvSpPr>
          <p:spPr>
            <a:xfrm rot="5400000">
              <a:off x="6154350" y="4702730"/>
              <a:ext cx="144016" cy="144016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8" name="Straight Connector 124"/>
            <p:cNvCxnSpPr/>
            <p:nvPr/>
          </p:nvCxnSpPr>
          <p:spPr>
            <a:xfrm flipH="1">
              <a:off x="6407104" y="4226664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125"/>
            <p:cNvCxnSpPr/>
            <p:nvPr/>
          </p:nvCxnSpPr>
          <p:spPr>
            <a:xfrm>
              <a:off x="6407104" y="4226664"/>
              <a:ext cx="0" cy="99690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126"/>
            <p:cNvCxnSpPr/>
            <p:nvPr/>
          </p:nvCxnSpPr>
          <p:spPr>
            <a:xfrm flipH="1">
              <a:off x="6407104" y="5223569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127"/>
            <p:cNvCxnSpPr>
              <a:stCxn id="87" idx="0"/>
            </p:cNvCxnSpPr>
            <p:nvPr/>
          </p:nvCxnSpPr>
          <p:spPr>
            <a:xfrm>
              <a:off x="6298366" y="4774738"/>
              <a:ext cx="10873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Isosceles Triangle 128"/>
            <p:cNvSpPr/>
            <p:nvPr/>
          </p:nvSpPr>
          <p:spPr>
            <a:xfrm rot="5400000">
              <a:off x="5766652" y="3659546"/>
              <a:ext cx="144016" cy="144016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93" name="Straight Connector 129"/>
            <p:cNvCxnSpPr/>
            <p:nvPr/>
          </p:nvCxnSpPr>
          <p:spPr>
            <a:xfrm flipH="1">
              <a:off x="6016127" y="2780928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130"/>
            <p:cNvCxnSpPr/>
            <p:nvPr/>
          </p:nvCxnSpPr>
          <p:spPr>
            <a:xfrm>
              <a:off x="6016127" y="2780928"/>
              <a:ext cx="0" cy="198218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131"/>
            <p:cNvCxnSpPr/>
            <p:nvPr/>
          </p:nvCxnSpPr>
          <p:spPr>
            <a:xfrm flipH="1">
              <a:off x="6016127" y="477431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132"/>
            <p:cNvCxnSpPr>
              <a:stCxn id="92" idx="0"/>
            </p:cNvCxnSpPr>
            <p:nvPr/>
          </p:nvCxnSpPr>
          <p:spPr>
            <a:xfrm>
              <a:off x="5910668" y="3731554"/>
              <a:ext cx="10873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135"/>
            <p:cNvCxnSpPr/>
            <p:nvPr/>
          </p:nvCxnSpPr>
          <p:spPr>
            <a:xfrm flipH="1" flipV="1">
              <a:off x="5600484" y="3731554"/>
              <a:ext cx="1072" cy="94255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137"/>
            <p:cNvCxnSpPr>
              <a:endCxn id="92" idx="3"/>
            </p:cNvCxnSpPr>
            <p:nvPr/>
          </p:nvCxnSpPr>
          <p:spPr>
            <a:xfrm>
              <a:off x="5607168" y="3731554"/>
              <a:ext cx="15948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139"/>
            <p:cNvCxnSpPr/>
            <p:nvPr/>
          </p:nvCxnSpPr>
          <p:spPr>
            <a:xfrm flipH="1">
              <a:off x="5600484" y="4627629"/>
              <a:ext cx="1072" cy="3334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Grupo 101"/>
          <p:cNvGrpSpPr/>
          <p:nvPr/>
        </p:nvGrpSpPr>
        <p:grpSpPr>
          <a:xfrm>
            <a:off x="8901479" y="5349136"/>
            <a:ext cx="1214307" cy="646331"/>
            <a:chOff x="8852048" y="5388226"/>
            <a:chExt cx="1214307" cy="646331"/>
          </a:xfrm>
        </p:grpSpPr>
        <p:sp>
          <p:nvSpPr>
            <p:cNvPr id="100" name="Rectángulo redondeado 99"/>
            <p:cNvSpPr/>
            <p:nvPr/>
          </p:nvSpPr>
          <p:spPr>
            <a:xfrm>
              <a:off x="8865542" y="5392577"/>
              <a:ext cx="1143775" cy="624541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1" name="CuadroTexto 100"/>
            <p:cNvSpPr txBox="1"/>
            <p:nvPr/>
          </p:nvSpPr>
          <p:spPr>
            <a:xfrm>
              <a:off x="8852048" y="5388226"/>
              <a:ext cx="121430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dirty="0" smtClean="0"/>
                <a:t>PLL (</a:t>
              </a:r>
              <a:r>
                <a:rPr lang="es-ES" dirty="0" err="1" smtClean="0"/>
                <a:t>Clock</a:t>
              </a:r>
              <a:endParaRPr lang="es-ES" dirty="0" smtClean="0"/>
            </a:p>
            <a:p>
              <a:pPr algn="ctr"/>
              <a:r>
                <a:rPr lang="es-ES" dirty="0" err="1" smtClean="0"/>
                <a:t>Generator</a:t>
              </a:r>
              <a:r>
                <a:rPr lang="es-ES" dirty="0" smtClean="0"/>
                <a:t>)</a:t>
              </a:r>
              <a:endParaRPr lang="es-ES" dirty="0"/>
            </a:p>
          </p:txBody>
        </p:sp>
      </p:grpSp>
      <p:sp>
        <p:nvSpPr>
          <p:cNvPr id="103" name="CuadroTexto 102"/>
          <p:cNvSpPr txBox="1"/>
          <p:nvPr/>
        </p:nvSpPr>
        <p:spPr>
          <a:xfrm>
            <a:off x="2531189" y="5680235"/>
            <a:ext cx="58512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 smtClean="0"/>
              <a:t>SEFI </a:t>
            </a:r>
            <a:r>
              <a:rPr lang="es-ES" sz="2800" b="1" dirty="0" err="1" smtClean="0"/>
              <a:t>assurance</a:t>
            </a:r>
            <a:r>
              <a:rPr lang="es-ES" sz="2800" b="1" dirty="0" smtClean="0"/>
              <a:t> </a:t>
            </a:r>
            <a:r>
              <a:rPr lang="es-ES" sz="2800" b="1" dirty="0" err="1" smtClean="0"/>
              <a:t>needs</a:t>
            </a:r>
            <a:r>
              <a:rPr lang="es-ES" sz="2800" b="1" dirty="0" smtClean="0"/>
              <a:t> </a:t>
            </a:r>
            <a:r>
              <a:rPr lang="es-ES" sz="2800" b="1" dirty="0" err="1" smtClean="0"/>
              <a:t>Sensitivity</a:t>
            </a:r>
            <a:r>
              <a:rPr lang="es-ES" sz="2800" b="1" dirty="0" smtClean="0"/>
              <a:t> </a:t>
            </a:r>
            <a:r>
              <a:rPr lang="es-ES" sz="2800" b="1" dirty="0" err="1" smtClean="0"/>
              <a:t>Maps</a:t>
            </a:r>
            <a:endParaRPr lang="es-ES" sz="2800" b="1" dirty="0"/>
          </a:p>
        </p:txBody>
      </p:sp>
    </p:spTree>
    <p:extLst>
      <p:ext uri="{BB962C8B-B14F-4D97-AF65-F5344CB8AC3E}">
        <p14:creationId xmlns:p14="http://schemas.microsoft.com/office/powerpoint/2010/main" val="380411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862909" y="372736"/>
            <a:ext cx="28648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 smtClean="0"/>
              <a:t>In a </a:t>
            </a:r>
            <a:r>
              <a:rPr lang="es-ES" sz="4000" b="1" dirty="0" err="1" smtClean="0"/>
              <a:t>Nutshell</a:t>
            </a:r>
            <a:endParaRPr lang="es-ES" sz="4000" b="1" dirty="0"/>
          </a:p>
        </p:txBody>
      </p:sp>
      <p:sp>
        <p:nvSpPr>
          <p:cNvPr id="8" name="Rectángulo 7"/>
          <p:cNvSpPr/>
          <p:nvPr/>
        </p:nvSpPr>
        <p:spPr>
          <a:xfrm>
            <a:off x="892941" y="1637214"/>
            <a:ext cx="1009732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/>
              <a:t>Generalities about SEE effects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/>
              <a:t>SETs, SEUs and SEFIs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/>
              <a:t>Sensitivity Mapping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3200" b="1" dirty="0"/>
              <a:t>SEE </a:t>
            </a:r>
            <a:r>
              <a:rPr lang="es-ES" sz="3200" b="1" dirty="0" err="1"/>
              <a:t>Sensitivity</a:t>
            </a:r>
            <a:r>
              <a:rPr lang="es-ES" sz="3200" b="1" dirty="0"/>
              <a:t> </a:t>
            </a:r>
            <a:r>
              <a:rPr lang="es-ES" sz="3200" b="1" dirty="0" err="1"/>
              <a:t>Simulation</a:t>
            </a:r>
            <a:r>
              <a:rPr lang="es-ES" sz="3200" b="1" dirty="0"/>
              <a:t> </a:t>
            </a:r>
            <a:r>
              <a:rPr lang="es-ES" sz="3200" b="1" dirty="0" err="1" smtClean="0"/>
              <a:t>Analysis</a:t>
            </a:r>
            <a:r>
              <a:rPr lang="es-ES" sz="3200" b="1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/>
              <a:t>SEE Testing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/>
              <a:t>RD53SEU Chip </a:t>
            </a:r>
          </a:p>
        </p:txBody>
      </p:sp>
      <p:pic>
        <p:nvPicPr>
          <p:cNvPr id="2052" name="Picture 4" descr="http://matt-livingston.com/wp-content/uploads/2013/02/wordpress-in-a-nutshel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112" y="1788508"/>
            <a:ext cx="4362284" cy="3062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294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81524" y="300139"/>
            <a:ext cx="5523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err="1" smtClean="0"/>
              <a:t>Sensitivity</a:t>
            </a:r>
            <a:r>
              <a:rPr lang="es-ES" sz="2800" b="1" dirty="0" smtClean="0"/>
              <a:t> </a:t>
            </a:r>
            <a:r>
              <a:rPr lang="es-ES" sz="2800" b="1" dirty="0" err="1" smtClean="0"/>
              <a:t>Mapping</a:t>
            </a:r>
            <a:endParaRPr lang="es-ES" sz="2800" b="1" dirty="0"/>
          </a:p>
        </p:txBody>
      </p:sp>
      <p:sp>
        <p:nvSpPr>
          <p:cNvPr id="2" name="CuadroTexto 1"/>
          <p:cNvSpPr txBox="1"/>
          <p:nvPr/>
        </p:nvSpPr>
        <p:spPr>
          <a:xfrm>
            <a:off x="-7173" y="719723"/>
            <a:ext cx="1219917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Sensitivity</a:t>
            </a:r>
            <a:r>
              <a:rPr lang="es-ES" dirty="0" smtClean="0"/>
              <a:t> </a:t>
            </a:r>
            <a:r>
              <a:rPr lang="es-ES" dirty="0" err="1" smtClean="0"/>
              <a:t>Mapping</a:t>
            </a:r>
            <a:r>
              <a:rPr lang="es-ES" dirty="0" smtClean="0"/>
              <a:t>: </a:t>
            </a:r>
            <a:r>
              <a:rPr lang="es-ES" dirty="0" err="1" smtClean="0"/>
              <a:t>we</a:t>
            </a:r>
            <a:r>
              <a:rPr lang="es-ES" dirty="0" smtClean="0"/>
              <a:t> </a:t>
            </a:r>
            <a:r>
              <a:rPr lang="es-ES" dirty="0" err="1" smtClean="0"/>
              <a:t>got</a:t>
            </a:r>
            <a:r>
              <a:rPr lang="es-ES" dirty="0" smtClean="0"/>
              <a:t> </a:t>
            </a:r>
            <a:r>
              <a:rPr lang="es-ES" dirty="0" err="1" smtClean="0"/>
              <a:t>information</a:t>
            </a:r>
            <a:r>
              <a:rPr lang="es-ES" dirty="0" smtClean="0"/>
              <a:t> </a:t>
            </a:r>
            <a:r>
              <a:rPr lang="es-ES" dirty="0" err="1" smtClean="0"/>
              <a:t>about</a:t>
            </a:r>
            <a:r>
              <a:rPr lang="es-ES" dirty="0" smtClean="0"/>
              <a:t> </a:t>
            </a:r>
            <a:r>
              <a:rPr lang="es-ES" dirty="0" err="1" smtClean="0"/>
              <a:t>Integrated</a:t>
            </a:r>
            <a:r>
              <a:rPr lang="es-ES" dirty="0" smtClean="0"/>
              <a:t> </a:t>
            </a:r>
            <a:r>
              <a:rPr lang="es-ES" dirty="0" err="1" smtClean="0"/>
              <a:t>Circuitry</a:t>
            </a:r>
            <a:r>
              <a:rPr lang="es-ES" dirty="0" smtClean="0"/>
              <a:t> </a:t>
            </a:r>
            <a:r>
              <a:rPr lang="es-ES" dirty="0" err="1" smtClean="0"/>
              <a:t>sensitivity</a:t>
            </a:r>
            <a:r>
              <a:rPr lang="es-ES" dirty="0" smtClean="0"/>
              <a:t> to SEE in </a:t>
            </a:r>
            <a:r>
              <a:rPr lang="es-ES" dirty="0" err="1" smtClean="0"/>
              <a:t>spatial</a:t>
            </a:r>
            <a:r>
              <a:rPr lang="es-ES" dirty="0" smtClean="0"/>
              <a:t> </a:t>
            </a:r>
            <a:r>
              <a:rPr lang="es-ES" dirty="0" err="1" smtClean="0"/>
              <a:t>coordinates</a:t>
            </a:r>
            <a:r>
              <a:rPr lang="es-ES" dirty="0" smtClean="0"/>
              <a:t> (target </a:t>
            </a:r>
            <a:r>
              <a:rPr lang="es-ES" dirty="0" err="1" smtClean="0"/>
              <a:t>coordinates</a:t>
            </a:r>
            <a:r>
              <a:rPr lang="es-ES" dirty="0" smtClean="0"/>
              <a:t>)</a:t>
            </a:r>
          </a:p>
          <a:p>
            <a:r>
              <a:rPr lang="es-ES" dirty="0" smtClean="0"/>
              <a:t>and in time (</a:t>
            </a:r>
            <a:r>
              <a:rPr lang="es-ES" dirty="0" err="1" smtClean="0"/>
              <a:t>particle</a:t>
            </a:r>
            <a:r>
              <a:rPr lang="es-ES" dirty="0" smtClean="0"/>
              <a:t> hit time-</a:t>
            </a:r>
            <a:r>
              <a:rPr lang="es-ES" dirty="0" err="1" smtClean="0"/>
              <a:t>stamp</a:t>
            </a:r>
            <a:r>
              <a:rPr lang="es-ES" dirty="0" smtClean="0"/>
              <a:t>).</a:t>
            </a:r>
          </a:p>
          <a:p>
            <a:endParaRPr lang="es-ES" dirty="0" smtClean="0"/>
          </a:p>
          <a:p>
            <a:r>
              <a:rPr lang="es-ES" u="sng" dirty="0" err="1" smtClean="0"/>
              <a:t>By</a:t>
            </a:r>
            <a:r>
              <a:rPr lang="es-ES" u="sng" dirty="0" smtClean="0"/>
              <a:t> </a:t>
            </a:r>
            <a:r>
              <a:rPr lang="es-ES" u="sng" dirty="0" err="1" smtClean="0"/>
              <a:t>Simulation</a:t>
            </a:r>
            <a:r>
              <a:rPr lang="es-ES" dirty="0" smtClean="0"/>
              <a:t>: </a:t>
            </a:r>
            <a:r>
              <a:rPr lang="es-ES" dirty="0" err="1" smtClean="0"/>
              <a:t>we</a:t>
            </a:r>
            <a:r>
              <a:rPr lang="es-ES" dirty="0" smtClean="0"/>
              <a:t> can </a:t>
            </a:r>
            <a:r>
              <a:rPr lang="es-ES" dirty="0" err="1" smtClean="0"/>
              <a:t>simulate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hits at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schematic</a:t>
            </a:r>
            <a:r>
              <a:rPr lang="es-ES" dirty="0" smtClean="0"/>
              <a:t> </a:t>
            </a:r>
            <a:r>
              <a:rPr lang="es-ES" dirty="0" err="1" smtClean="0"/>
              <a:t>level</a:t>
            </a:r>
            <a:r>
              <a:rPr lang="es-ES" dirty="0" smtClean="0"/>
              <a:t> </a:t>
            </a:r>
            <a:r>
              <a:rPr lang="es-ES" dirty="0" err="1" smtClean="0"/>
              <a:t>using</a:t>
            </a:r>
            <a:r>
              <a:rPr lang="es-ES" dirty="0" smtClean="0"/>
              <a:t> a </a:t>
            </a:r>
            <a:r>
              <a:rPr lang="es-ES" dirty="0" err="1" smtClean="0"/>
              <a:t>pulsed</a:t>
            </a:r>
            <a:r>
              <a:rPr lang="es-ES" dirty="0" smtClean="0"/>
              <a:t> </a:t>
            </a:r>
            <a:r>
              <a:rPr lang="es-ES" dirty="0" err="1" smtClean="0"/>
              <a:t>current</a:t>
            </a:r>
            <a:r>
              <a:rPr lang="es-ES" dirty="0" smtClean="0"/>
              <a:t> </a:t>
            </a:r>
            <a:r>
              <a:rPr lang="es-ES" dirty="0" err="1" smtClean="0"/>
              <a:t>source</a:t>
            </a:r>
            <a:r>
              <a:rPr lang="es-ES" dirty="0" smtClean="0"/>
              <a:t>; </a:t>
            </a:r>
            <a:r>
              <a:rPr lang="es-ES" dirty="0" err="1" smtClean="0"/>
              <a:t>this</a:t>
            </a:r>
            <a:r>
              <a:rPr lang="es-ES" dirty="0" smtClean="0"/>
              <a:t> </a:t>
            </a:r>
            <a:r>
              <a:rPr lang="es-ES" dirty="0" err="1" smtClean="0"/>
              <a:t>gives</a:t>
            </a:r>
            <a:r>
              <a:rPr lang="es-ES" dirty="0" smtClean="0"/>
              <a:t> </a:t>
            </a:r>
            <a:r>
              <a:rPr lang="es-ES" dirty="0" err="1" smtClean="0"/>
              <a:t>us</a:t>
            </a:r>
            <a:r>
              <a:rPr lang="es-ES" dirty="0" smtClean="0"/>
              <a:t> </a:t>
            </a:r>
            <a:r>
              <a:rPr lang="es-ES" dirty="0" err="1" smtClean="0"/>
              <a:t>information</a:t>
            </a:r>
            <a:r>
              <a:rPr lang="es-ES" dirty="0" smtClean="0"/>
              <a:t> </a:t>
            </a:r>
            <a:r>
              <a:rPr lang="es-ES" dirty="0" err="1" smtClean="0"/>
              <a:t>about</a:t>
            </a:r>
            <a:r>
              <a:rPr lang="es-ES" dirty="0" smtClean="0"/>
              <a:t> </a:t>
            </a:r>
          </a:p>
          <a:p>
            <a:r>
              <a:rPr lang="es-ES" dirty="0" smtClean="0"/>
              <a:t>SEE </a:t>
            </a:r>
            <a:r>
              <a:rPr lang="es-ES" dirty="0" err="1" smtClean="0"/>
              <a:t>sensitivity</a:t>
            </a:r>
            <a:r>
              <a:rPr lang="es-ES" dirty="0" smtClean="0"/>
              <a:t> and </a:t>
            </a:r>
            <a:r>
              <a:rPr lang="es-ES" dirty="0" err="1" smtClean="0"/>
              <a:t>also</a:t>
            </a:r>
            <a:r>
              <a:rPr lang="es-ES" dirty="0" smtClean="0"/>
              <a:t> </a:t>
            </a:r>
            <a:r>
              <a:rPr lang="es-ES" dirty="0" err="1" smtClean="0"/>
              <a:t>about</a:t>
            </a:r>
            <a:r>
              <a:rPr lang="es-ES" dirty="0"/>
              <a:t> </a:t>
            </a:r>
            <a:r>
              <a:rPr lang="es-ES" dirty="0" err="1" smtClean="0"/>
              <a:t>which</a:t>
            </a:r>
            <a:r>
              <a:rPr lang="es-ES" dirty="0" smtClean="0"/>
              <a:t> </a:t>
            </a:r>
            <a:r>
              <a:rPr lang="es-ES" dirty="0" err="1" smtClean="0"/>
              <a:t>anomalous</a:t>
            </a:r>
            <a:r>
              <a:rPr lang="es-ES" dirty="0" smtClean="0"/>
              <a:t> </a:t>
            </a:r>
            <a:r>
              <a:rPr lang="es-ES" dirty="0" err="1" smtClean="0"/>
              <a:t>signals</a:t>
            </a:r>
            <a:r>
              <a:rPr lang="es-ES" dirty="0" smtClean="0"/>
              <a:t> to </a:t>
            </a:r>
            <a:r>
              <a:rPr lang="es-ES" dirty="0" err="1" smtClean="0"/>
              <a:t>expect</a:t>
            </a:r>
            <a:r>
              <a:rPr lang="es-ES" dirty="0" smtClean="0"/>
              <a:t> in </a:t>
            </a:r>
            <a:r>
              <a:rPr lang="es-ES" dirty="0" err="1" smtClean="0"/>
              <a:t>the</a:t>
            </a:r>
            <a:r>
              <a:rPr lang="es-ES" dirty="0" smtClean="0"/>
              <a:t> output/</a:t>
            </a:r>
            <a:r>
              <a:rPr lang="es-ES" dirty="0" err="1" smtClean="0"/>
              <a:t>probe</a:t>
            </a:r>
            <a:r>
              <a:rPr lang="es-ES" dirty="0" smtClean="0"/>
              <a:t> </a:t>
            </a:r>
            <a:r>
              <a:rPr lang="es-ES" dirty="0" err="1" smtClean="0"/>
              <a:t>ports</a:t>
            </a:r>
            <a:r>
              <a:rPr lang="es-ES" dirty="0" smtClean="0"/>
              <a:t>. </a:t>
            </a:r>
          </a:p>
          <a:p>
            <a:endParaRPr lang="es-ES" dirty="0"/>
          </a:p>
          <a:p>
            <a:r>
              <a:rPr lang="es-ES" u="sng" dirty="0" err="1" smtClean="0"/>
              <a:t>By</a:t>
            </a:r>
            <a:r>
              <a:rPr lang="es-ES" u="sng" dirty="0" smtClean="0"/>
              <a:t> </a:t>
            </a:r>
            <a:r>
              <a:rPr lang="es-ES" u="sng" dirty="0" err="1" smtClean="0"/>
              <a:t>Experiment</a:t>
            </a:r>
            <a:r>
              <a:rPr lang="es-ES" dirty="0" smtClean="0"/>
              <a:t>: </a:t>
            </a:r>
            <a:r>
              <a:rPr lang="es-ES" dirty="0" err="1" smtClean="0"/>
              <a:t>with</a:t>
            </a:r>
            <a:r>
              <a:rPr lang="es-ES" dirty="0" smtClean="0"/>
              <a:t> </a:t>
            </a:r>
            <a:r>
              <a:rPr lang="es-ES" dirty="0" err="1" smtClean="0"/>
              <a:t>an</a:t>
            </a:r>
            <a:r>
              <a:rPr lang="es-ES" dirty="0" smtClean="0"/>
              <a:t> ion </a:t>
            </a:r>
            <a:r>
              <a:rPr lang="es-ES" dirty="0" err="1" smtClean="0"/>
              <a:t>microprobe</a:t>
            </a:r>
            <a:r>
              <a:rPr lang="es-ES" dirty="0" smtClean="0"/>
              <a:t> </a:t>
            </a:r>
            <a:r>
              <a:rPr lang="es-ES" dirty="0" err="1" smtClean="0"/>
              <a:t>end</a:t>
            </a:r>
            <a:r>
              <a:rPr lang="es-ES" dirty="0" smtClean="0"/>
              <a:t> </a:t>
            </a:r>
            <a:r>
              <a:rPr lang="es-ES" dirty="0" err="1" smtClean="0"/>
              <a:t>station</a:t>
            </a:r>
            <a:r>
              <a:rPr lang="es-ES" dirty="0"/>
              <a:t> </a:t>
            </a:r>
            <a:r>
              <a:rPr lang="es-ES" dirty="0" smtClean="0"/>
              <a:t>and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appropriate</a:t>
            </a:r>
            <a:r>
              <a:rPr lang="es-ES" dirty="0" smtClean="0"/>
              <a:t> </a:t>
            </a:r>
            <a:r>
              <a:rPr lang="es-ES" dirty="0" err="1" smtClean="0"/>
              <a:t>readout</a:t>
            </a:r>
            <a:r>
              <a:rPr lang="es-ES" dirty="0" smtClean="0"/>
              <a:t> </a:t>
            </a:r>
            <a:r>
              <a:rPr lang="es-ES" dirty="0" err="1" smtClean="0"/>
              <a:t>electronics</a:t>
            </a:r>
            <a:r>
              <a:rPr lang="es-ES" dirty="0" smtClean="0"/>
              <a:t> </a:t>
            </a:r>
            <a:r>
              <a:rPr lang="es-ES" dirty="0" err="1" smtClean="0"/>
              <a:t>we</a:t>
            </a:r>
            <a:r>
              <a:rPr lang="es-ES" dirty="0" smtClean="0"/>
              <a:t> can </a:t>
            </a:r>
            <a:r>
              <a:rPr lang="es-ES" dirty="0" err="1" smtClean="0"/>
              <a:t>establish</a:t>
            </a:r>
            <a:r>
              <a:rPr lang="es-ES" dirty="0" smtClean="0"/>
              <a:t> a </a:t>
            </a:r>
            <a:r>
              <a:rPr lang="es-ES" dirty="0" err="1" smtClean="0"/>
              <a:t>correlation</a:t>
            </a:r>
            <a:endParaRPr lang="es-ES" dirty="0" smtClean="0"/>
          </a:p>
          <a:p>
            <a:r>
              <a:rPr lang="es-ES" dirty="0" err="1" smtClean="0"/>
              <a:t>Between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hit </a:t>
            </a:r>
            <a:r>
              <a:rPr lang="es-ES" dirty="0" err="1" smtClean="0"/>
              <a:t>area</a:t>
            </a:r>
            <a:r>
              <a:rPr lang="es-ES" dirty="0" smtClean="0"/>
              <a:t>/time of </a:t>
            </a:r>
            <a:r>
              <a:rPr lang="es-ES" dirty="0" err="1" smtClean="0"/>
              <a:t>impact</a:t>
            </a:r>
            <a:r>
              <a:rPr lang="es-ES" dirty="0" smtClean="0"/>
              <a:t> and </a:t>
            </a:r>
            <a:r>
              <a:rPr lang="es-ES" dirty="0" err="1" smtClean="0"/>
              <a:t>the</a:t>
            </a:r>
            <a:r>
              <a:rPr lang="es-ES" dirty="0" smtClean="0"/>
              <a:t> singular </a:t>
            </a:r>
            <a:r>
              <a:rPr lang="es-ES" dirty="0" err="1" smtClean="0"/>
              <a:t>event</a:t>
            </a:r>
            <a:r>
              <a:rPr lang="es-ES" dirty="0" smtClean="0"/>
              <a:t> </a:t>
            </a:r>
            <a:r>
              <a:rPr lang="es-ES" dirty="0" err="1" smtClean="0"/>
              <a:t>observed</a:t>
            </a:r>
            <a:r>
              <a:rPr lang="es-ES" dirty="0" smtClean="0"/>
              <a:t> at </a:t>
            </a:r>
            <a:r>
              <a:rPr lang="es-ES" dirty="0" err="1" smtClean="0"/>
              <a:t>the</a:t>
            </a:r>
            <a:r>
              <a:rPr lang="es-ES" dirty="0" smtClean="0"/>
              <a:t> output/</a:t>
            </a:r>
            <a:r>
              <a:rPr lang="es-ES" dirty="0" err="1" smtClean="0"/>
              <a:t>probe</a:t>
            </a:r>
            <a:r>
              <a:rPr lang="es-ES" dirty="0" smtClean="0"/>
              <a:t> </a:t>
            </a:r>
            <a:r>
              <a:rPr lang="es-ES" dirty="0" err="1" smtClean="0"/>
              <a:t>ports</a:t>
            </a:r>
            <a:r>
              <a:rPr lang="es-ES" dirty="0" smtClean="0"/>
              <a:t>. A </a:t>
            </a:r>
            <a:r>
              <a:rPr lang="es-ES" dirty="0" err="1" smtClean="0"/>
              <a:t>pulsed</a:t>
            </a:r>
            <a:r>
              <a:rPr lang="es-ES" dirty="0" smtClean="0"/>
              <a:t> laser can </a:t>
            </a:r>
            <a:r>
              <a:rPr lang="es-ES" dirty="0" err="1" smtClean="0"/>
              <a:t>also</a:t>
            </a:r>
            <a:r>
              <a:rPr lang="es-ES" dirty="0" smtClean="0"/>
              <a:t> be </a:t>
            </a:r>
            <a:r>
              <a:rPr lang="es-ES" dirty="0" err="1" smtClean="0"/>
              <a:t>used</a:t>
            </a:r>
            <a:endParaRPr lang="es-ES" dirty="0" smtClean="0"/>
          </a:p>
          <a:p>
            <a:r>
              <a:rPr lang="es-ES" dirty="0" err="1" smtClean="0"/>
              <a:t>but</a:t>
            </a:r>
            <a:r>
              <a:rPr lang="es-ES" dirty="0" smtClean="0"/>
              <a:t> </a:t>
            </a:r>
            <a:r>
              <a:rPr lang="es-ES" dirty="0" err="1" smtClean="0"/>
              <a:t>only</a:t>
            </a:r>
            <a:r>
              <a:rPr lang="es-ES" dirty="0" smtClean="0"/>
              <a:t> </a:t>
            </a:r>
            <a:r>
              <a:rPr lang="es-ES" dirty="0" err="1" smtClean="0"/>
              <a:t>if</a:t>
            </a:r>
            <a:r>
              <a:rPr lang="es-ES" dirty="0" smtClean="0"/>
              <a:t> </a:t>
            </a:r>
            <a:r>
              <a:rPr lang="es-ES" dirty="0" err="1" smtClean="0"/>
              <a:t>metalization</a:t>
            </a:r>
            <a:r>
              <a:rPr lang="es-ES" dirty="0" smtClean="0"/>
              <a:t> </a:t>
            </a:r>
            <a:r>
              <a:rPr lang="es-ES" dirty="0" err="1" smtClean="0"/>
              <a:t>is</a:t>
            </a:r>
            <a:r>
              <a:rPr lang="es-ES" dirty="0" smtClean="0"/>
              <a:t> </a:t>
            </a:r>
            <a:r>
              <a:rPr lang="es-ES" dirty="0" err="1" smtClean="0"/>
              <a:t>not</a:t>
            </a:r>
            <a:r>
              <a:rPr lang="es-ES" dirty="0" smtClean="0"/>
              <a:t> </a:t>
            </a:r>
            <a:r>
              <a:rPr lang="es-ES" dirty="0" err="1" smtClean="0"/>
              <a:t>an</a:t>
            </a:r>
            <a:r>
              <a:rPr lang="es-ES" dirty="0" smtClean="0"/>
              <a:t> </a:t>
            </a:r>
            <a:r>
              <a:rPr lang="es-ES" dirty="0" err="1" smtClean="0"/>
              <a:t>issue</a:t>
            </a:r>
            <a:r>
              <a:rPr lang="es-ES" dirty="0" smtClean="0"/>
              <a:t> (short </a:t>
            </a:r>
            <a:r>
              <a:rPr lang="es-ES" dirty="0" err="1" smtClean="0"/>
              <a:t>list</a:t>
            </a:r>
            <a:r>
              <a:rPr lang="es-ES" dirty="0" smtClean="0"/>
              <a:t> of </a:t>
            </a:r>
            <a:r>
              <a:rPr lang="es-ES" dirty="0" err="1" smtClean="0"/>
              <a:t>available</a:t>
            </a:r>
            <a:r>
              <a:rPr lang="es-ES" dirty="0" smtClean="0"/>
              <a:t> targets </a:t>
            </a:r>
            <a:r>
              <a:rPr lang="es-ES" dirty="0" err="1" smtClean="0"/>
              <a:t>or</a:t>
            </a:r>
            <a:r>
              <a:rPr lang="es-ES" dirty="0" smtClean="0"/>
              <a:t> </a:t>
            </a:r>
            <a:r>
              <a:rPr lang="es-ES" dirty="0" err="1" smtClean="0"/>
              <a:t>shining</a:t>
            </a:r>
            <a:r>
              <a:rPr lang="es-ES" dirty="0" smtClean="0"/>
              <a:t> laser </a:t>
            </a:r>
            <a:r>
              <a:rPr lang="es-ES" dirty="0" err="1" smtClean="0"/>
              <a:t>through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circuit</a:t>
            </a:r>
            <a:r>
              <a:rPr lang="es-ES" dirty="0" smtClean="0"/>
              <a:t> </a:t>
            </a:r>
            <a:r>
              <a:rPr lang="es-ES" dirty="0" err="1" smtClean="0"/>
              <a:t>backside</a:t>
            </a:r>
            <a:r>
              <a:rPr lang="es-ES" dirty="0" smtClean="0"/>
              <a:t> </a:t>
            </a:r>
            <a:r>
              <a:rPr lang="es-ES" dirty="0" err="1" smtClean="0"/>
              <a:t>after</a:t>
            </a:r>
            <a:r>
              <a:rPr lang="es-ES" dirty="0" smtClean="0"/>
              <a:t> </a:t>
            </a:r>
            <a:r>
              <a:rPr lang="es-ES" dirty="0" err="1" smtClean="0"/>
              <a:t>optical</a:t>
            </a:r>
            <a:r>
              <a:rPr lang="es-ES" dirty="0" smtClean="0"/>
              <a:t> </a:t>
            </a:r>
          </a:p>
          <a:p>
            <a:r>
              <a:rPr lang="es-ES" dirty="0" err="1" smtClean="0"/>
              <a:t>polishing</a:t>
            </a:r>
            <a:r>
              <a:rPr lang="es-ES" dirty="0" smtClean="0"/>
              <a:t>)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24" y="3488922"/>
            <a:ext cx="7302079" cy="252454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-7173" y="5920348"/>
            <a:ext cx="9359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err="1" smtClean="0"/>
              <a:t>Diagnose</a:t>
            </a:r>
            <a:r>
              <a:rPr lang="es-ES" sz="1200" dirty="0" smtClean="0"/>
              <a:t> of </a:t>
            </a:r>
            <a:r>
              <a:rPr lang="es-ES" sz="1200" dirty="0" err="1" smtClean="0"/>
              <a:t>radiation</a:t>
            </a:r>
            <a:r>
              <a:rPr lang="es-ES" sz="1200" dirty="0" smtClean="0"/>
              <a:t> </a:t>
            </a:r>
            <a:r>
              <a:rPr lang="es-ES" sz="1200" dirty="0" err="1" smtClean="0"/>
              <a:t>induced</a:t>
            </a:r>
            <a:r>
              <a:rPr lang="es-ES" sz="1200" dirty="0" smtClean="0"/>
              <a:t> single </a:t>
            </a:r>
            <a:r>
              <a:rPr lang="es-ES" sz="1200" dirty="0" err="1" smtClean="0"/>
              <a:t>event</a:t>
            </a:r>
            <a:r>
              <a:rPr lang="es-ES" sz="1200" dirty="0" smtClean="0"/>
              <a:t> </a:t>
            </a:r>
            <a:r>
              <a:rPr lang="es-ES" sz="1200" dirty="0" err="1" smtClean="0"/>
              <a:t>effects</a:t>
            </a:r>
            <a:r>
              <a:rPr lang="es-ES" sz="1200" dirty="0" smtClean="0"/>
              <a:t> in a PLL </a:t>
            </a:r>
            <a:r>
              <a:rPr lang="es-ES" sz="1200" dirty="0" err="1" smtClean="0"/>
              <a:t>using</a:t>
            </a:r>
            <a:r>
              <a:rPr lang="es-ES" sz="1200" dirty="0" smtClean="0"/>
              <a:t> a heavy ion </a:t>
            </a:r>
            <a:r>
              <a:rPr lang="es-ES" sz="1200" dirty="0" err="1" smtClean="0"/>
              <a:t>microbeam</a:t>
            </a:r>
            <a:r>
              <a:rPr lang="es-ES" sz="1200" dirty="0" smtClean="0"/>
              <a:t>, </a:t>
            </a:r>
            <a:r>
              <a:rPr lang="es-ES" sz="1200" dirty="0" err="1" smtClean="0"/>
              <a:t>S.Sondon</a:t>
            </a:r>
            <a:r>
              <a:rPr lang="es-ES" sz="1200" dirty="0" smtClean="0"/>
              <a:t> et al., 2013 14th </a:t>
            </a:r>
            <a:r>
              <a:rPr lang="es-ES" sz="1200" dirty="0" err="1" smtClean="0"/>
              <a:t>Latin</a:t>
            </a:r>
            <a:r>
              <a:rPr lang="es-ES" sz="1200" dirty="0" smtClean="0"/>
              <a:t> American Test Workshop, </a:t>
            </a:r>
          </a:p>
          <a:p>
            <a:r>
              <a:rPr lang="es-ES" sz="1200" dirty="0" smtClean="0"/>
              <a:t>DOI </a:t>
            </a:r>
            <a:r>
              <a:rPr lang="es-ES" sz="1200" dirty="0">
                <a:hlinkClick r:id="rId4"/>
              </a:rPr>
              <a:t>10.1109/LATW.2013.6562682</a:t>
            </a:r>
            <a:endParaRPr lang="es-ES" sz="12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6644" y="3288859"/>
            <a:ext cx="3595095" cy="2717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39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81524" y="426452"/>
            <a:ext cx="5523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err="1" smtClean="0"/>
              <a:t>BroadBeam</a:t>
            </a:r>
            <a:r>
              <a:rPr lang="es-ES" sz="2800" b="1" dirty="0" smtClean="0"/>
              <a:t> </a:t>
            </a:r>
            <a:r>
              <a:rPr lang="es-ES" sz="2800" b="1" dirty="0" err="1" smtClean="0"/>
              <a:t>or</a:t>
            </a:r>
            <a:r>
              <a:rPr lang="es-ES" sz="2800" b="1" dirty="0" smtClean="0"/>
              <a:t> </a:t>
            </a:r>
            <a:r>
              <a:rPr lang="es-ES" sz="2800" b="1" dirty="0" err="1" smtClean="0"/>
              <a:t>MicroBeam</a:t>
            </a:r>
            <a:r>
              <a:rPr lang="es-ES" sz="2800" b="1" dirty="0" smtClean="0"/>
              <a:t>: </a:t>
            </a:r>
            <a:r>
              <a:rPr lang="es-ES" sz="2800" b="1" dirty="0" err="1" smtClean="0"/>
              <a:t>Both</a:t>
            </a:r>
            <a:endParaRPr lang="es-ES" sz="2800" b="1" dirty="0"/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7685402"/>
              </p:ext>
            </p:extLst>
          </p:nvPr>
        </p:nvGraphicFramePr>
        <p:xfrm>
          <a:off x="1973007" y="1368595"/>
          <a:ext cx="8128000" cy="431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004602953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3082674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Ion </a:t>
                      </a:r>
                      <a:r>
                        <a:rPr lang="es-ES" dirty="0" err="1" smtClean="0"/>
                        <a:t>Broadbeam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Ion </a:t>
                      </a:r>
                      <a:r>
                        <a:rPr lang="es-ES" dirty="0" err="1" smtClean="0"/>
                        <a:t>Microbeam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65260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err="1" smtClean="0"/>
                        <a:t>First</a:t>
                      </a:r>
                      <a:r>
                        <a:rPr lang="es-ES" baseline="0" dirty="0" smtClean="0"/>
                        <a:t> </a:t>
                      </a:r>
                      <a:r>
                        <a:rPr lang="es-ES" baseline="0" dirty="0" err="1" smtClean="0"/>
                        <a:t>Technique</a:t>
                      </a:r>
                      <a:r>
                        <a:rPr lang="es-ES" baseline="0" dirty="0" smtClean="0"/>
                        <a:t> to </a:t>
                      </a:r>
                      <a:r>
                        <a:rPr lang="es-ES" baseline="0" dirty="0" err="1" smtClean="0"/>
                        <a:t>Apply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err="1" smtClean="0"/>
                        <a:t>Apply</a:t>
                      </a:r>
                      <a:r>
                        <a:rPr lang="es-ES" baseline="0" dirty="0" smtClean="0"/>
                        <a:t> </a:t>
                      </a:r>
                      <a:r>
                        <a:rPr lang="es-ES" baseline="0" dirty="0" err="1" smtClean="0"/>
                        <a:t>just</a:t>
                      </a:r>
                      <a:r>
                        <a:rPr lang="es-ES" baseline="0" dirty="0" smtClean="0"/>
                        <a:t> in case Ion </a:t>
                      </a:r>
                      <a:r>
                        <a:rPr lang="es-ES" baseline="0" dirty="0" err="1" smtClean="0"/>
                        <a:t>Broadbeam</a:t>
                      </a:r>
                      <a:r>
                        <a:rPr lang="es-ES" baseline="0" dirty="0" smtClean="0"/>
                        <a:t> </a:t>
                      </a:r>
                      <a:r>
                        <a:rPr lang="es-ES" baseline="0" dirty="0" err="1" smtClean="0"/>
                        <a:t>is</a:t>
                      </a:r>
                      <a:r>
                        <a:rPr lang="es-ES" baseline="0" dirty="0" smtClean="0"/>
                        <a:t> </a:t>
                      </a:r>
                      <a:r>
                        <a:rPr lang="es-ES" baseline="0" dirty="0" err="1" smtClean="0"/>
                        <a:t>not</a:t>
                      </a:r>
                      <a:r>
                        <a:rPr lang="es-ES" baseline="0" dirty="0" smtClean="0"/>
                        <a:t> </a:t>
                      </a:r>
                      <a:r>
                        <a:rPr lang="es-ES" baseline="0" dirty="0" err="1" smtClean="0"/>
                        <a:t>enough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05272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No hit </a:t>
                      </a:r>
                      <a:r>
                        <a:rPr lang="es-ES" dirty="0" err="1" smtClean="0"/>
                        <a:t>coordinates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Hit</a:t>
                      </a:r>
                      <a:r>
                        <a:rPr lang="es-ES" baseline="0" dirty="0" smtClean="0"/>
                        <a:t> </a:t>
                      </a:r>
                      <a:r>
                        <a:rPr lang="es-ES" baseline="0" dirty="0" err="1" smtClean="0"/>
                        <a:t>coordinates</a:t>
                      </a:r>
                      <a:r>
                        <a:rPr lang="es-ES" baseline="0" dirty="0" smtClean="0"/>
                        <a:t> </a:t>
                      </a:r>
                      <a:r>
                        <a:rPr lang="es-ES" baseline="0" dirty="0" err="1" smtClean="0"/>
                        <a:t>available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9013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No </a:t>
                      </a:r>
                      <a:r>
                        <a:rPr lang="es-ES" dirty="0" err="1" smtClean="0"/>
                        <a:t>detailed</a:t>
                      </a:r>
                      <a:r>
                        <a:rPr lang="es-ES" baseline="0" dirty="0" smtClean="0"/>
                        <a:t> time-</a:t>
                      </a:r>
                      <a:r>
                        <a:rPr lang="es-ES" baseline="0" dirty="0" err="1" smtClean="0"/>
                        <a:t>stamp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err="1" smtClean="0"/>
                        <a:t>Detailed</a:t>
                      </a:r>
                      <a:r>
                        <a:rPr lang="es-ES" dirty="0" smtClean="0"/>
                        <a:t> time-</a:t>
                      </a:r>
                      <a:r>
                        <a:rPr lang="es-ES" dirty="0" err="1" smtClean="0"/>
                        <a:t>stamp</a:t>
                      </a:r>
                      <a:r>
                        <a:rPr lang="es-ES" baseline="0" dirty="0" smtClean="0"/>
                        <a:t> at </a:t>
                      </a:r>
                      <a:r>
                        <a:rPr lang="es-ES" baseline="0" dirty="0" err="1" smtClean="0"/>
                        <a:t>low</a:t>
                      </a:r>
                      <a:r>
                        <a:rPr lang="es-ES" baseline="0" dirty="0" smtClean="0"/>
                        <a:t> </a:t>
                      </a:r>
                      <a:r>
                        <a:rPr lang="es-ES" baseline="0" dirty="0" err="1" smtClean="0"/>
                        <a:t>fluxes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25767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err="1" smtClean="0"/>
                        <a:t>Well</a:t>
                      </a:r>
                      <a:r>
                        <a:rPr lang="es-ES" baseline="0" dirty="0" smtClean="0"/>
                        <a:t> </a:t>
                      </a:r>
                      <a:r>
                        <a:rPr lang="es-ES" baseline="0" dirty="0" err="1" smtClean="0"/>
                        <a:t>stablished</a:t>
                      </a:r>
                      <a:r>
                        <a:rPr lang="es-ES" baseline="0" dirty="0" smtClean="0"/>
                        <a:t> </a:t>
                      </a:r>
                      <a:r>
                        <a:rPr lang="es-ES" baseline="0" dirty="0" err="1" smtClean="0"/>
                        <a:t>technique</a:t>
                      </a:r>
                      <a:r>
                        <a:rPr lang="es-ES" baseline="0" dirty="0" smtClean="0"/>
                        <a:t> </a:t>
                      </a:r>
                      <a:r>
                        <a:rPr lang="es-ES" baseline="0" dirty="0" err="1" smtClean="0"/>
                        <a:t>for</a:t>
                      </a:r>
                      <a:r>
                        <a:rPr lang="es-ES" baseline="0" dirty="0" smtClean="0"/>
                        <a:t> SEE </a:t>
                      </a:r>
                      <a:r>
                        <a:rPr lang="es-ES" baseline="0" dirty="0" err="1" smtClean="0"/>
                        <a:t>assesment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err="1" smtClean="0"/>
                        <a:t>Relatively</a:t>
                      </a:r>
                      <a:r>
                        <a:rPr lang="es-ES" dirty="0" smtClean="0"/>
                        <a:t> new </a:t>
                      </a:r>
                      <a:r>
                        <a:rPr lang="es-ES" dirty="0" err="1" smtClean="0"/>
                        <a:t>technique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07053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err="1" smtClean="0"/>
                        <a:t>Recommended</a:t>
                      </a:r>
                      <a:r>
                        <a:rPr lang="es-ES" baseline="0" dirty="0" smtClean="0"/>
                        <a:t> </a:t>
                      </a:r>
                      <a:r>
                        <a:rPr lang="es-ES" baseline="0" dirty="0" err="1" smtClean="0"/>
                        <a:t>for</a:t>
                      </a:r>
                      <a:r>
                        <a:rPr lang="es-ES" baseline="0" dirty="0" smtClean="0"/>
                        <a:t> simple </a:t>
                      </a:r>
                      <a:r>
                        <a:rPr lang="es-ES" baseline="0" dirty="0" err="1" smtClean="0"/>
                        <a:t>designs</a:t>
                      </a:r>
                      <a:r>
                        <a:rPr lang="es-ES" baseline="0" dirty="0" smtClean="0"/>
                        <a:t> (</a:t>
                      </a:r>
                      <a:r>
                        <a:rPr lang="es-ES" baseline="0" dirty="0" err="1" smtClean="0"/>
                        <a:t>memories</a:t>
                      </a:r>
                      <a:r>
                        <a:rPr lang="es-ES" baseline="0" dirty="0" smtClean="0"/>
                        <a:t>, </a:t>
                      </a:r>
                      <a:r>
                        <a:rPr lang="es-ES" baseline="0" dirty="0" err="1" smtClean="0"/>
                        <a:t>shift</a:t>
                      </a:r>
                      <a:r>
                        <a:rPr lang="es-ES" baseline="0" dirty="0" smtClean="0"/>
                        <a:t> </a:t>
                      </a:r>
                      <a:r>
                        <a:rPr lang="es-ES" baseline="0" dirty="0" err="1" smtClean="0"/>
                        <a:t>registers</a:t>
                      </a:r>
                      <a:r>
                        <a:rPr lang="es-ES" baseline="0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err="1" smtClean="0"/>
                        <a:t>Recommended</a:t>
                      </a:r>
                      <a:r>
                        <a:rPr lang="es-ES" dirty="0" smtClean="0"/>
                        <a:t> </a:t>
                      </a:r>
                      <a:r>
                        <a:rPr lang="es-ES" dirty="0" err="1" smtClean="0"/>
                        <a:t>for</a:t>
                      </a:r>
                      <a:r>
                        <a:rPr lang="es-ES" dirty="0" smtClean="0"/>
                        <a:t> </a:t>
                      </a:r>
                      <a:r>
                        <a:rPr lang="es-ES" dirty="0" err="1" smtClean="0"/>
                        <a:t>complex</a:t>
                      </a:r>
                      <a:r>
                        <a:rPr lang="es-ES" dirty="0" smtClean="0"/>
                        <a:t> </a:t>
                      </a:r>
                      <a:r>
                        <a:rPr lang="es-ES" dirty="0" err="1" smtClean="0"/>
                        <a:t>designs</a:t>
                      </a:r>
                      <a:endParaRPr lang="es-ES" dirty="0" smtClean="0"/>
                    </a:p>
                    <a:p>
                      <a:r>
                        <a:rPr lang="es-ES" dirty="0" smtClean="0"/>
                        <a:t>(</a:t>
                      </a:r>
                      <a:r>
                        <a:rPr lang="es-ES" dirty="0" err="1" smtClean="0"/>
                        <a:t>mixed</a:t>
                      </a:r>
                      <a:r>
                        <a:rPr lang="es-ES" dirty="0" smtClean="0"/>
                        <a:t> </a:t>
                      </a:r>
                      <a:r>
                        <a:rPr lang="es-ES" dirty="0" err="1" smtClean="0"/>
                        <a:t>signal</a:t>
                      </a:r>
                      <a:r>
                        <a:rPr lang="es-ES" dirty="0" smtClean="0"/>
                        <a:t> </a:t>
                      </a:r>
                      <a:r>
                        <a:rPr lang="es-ES" dirty="0" err="1" smtClean="0"/>
                        <a:t>designs</a:t>
                      </a:r>
                      <a:r>
                        <a:rPr lang="es-ES" dirty="0" smtClean="0"/>
                        <a:t>)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55100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err="1" smtClean="0"/>
                        <a:t>Able</a:t>
                      </a:r>
                      <a:r>
                        <a:rPr lang="es-ES" dirty="0" smtClean="0"/>
                        <a:t> to </a:t>
                      </a:r>
                      <a:r>
                        <a:rPr lang="es-ES" dirty="0" err="1" smtClean="0"/>
                        <a:t>make</a:t>
                      </a:r>
                      <a:r>
                        <a:rPr lang="es-ES" dirty="0" smtClean="0"/>
                        <a:t> </a:t>
                      </a:r>
                      <a:r>
                        <a:rPr lang="es-ES" dirty="0" err="1" smtClean="0"/>
                        <a:t>cross</a:t>
                      </a:r>
                      <a:r>
                        <a:rPr lang="es-ES" baseline="0" dirty="0" smtClean="0"/>
                        <a:t> </a:t>
                      </a:r>
                      <a:r>
                        <a:rPr lang="es-ES" baseline="0" dirty="0" err="1" smtClean="0"/>
                        <a:t>sections</a:t>
                      </a:r>
                      <a:r>
                        <a:rPr lang="es-ES" baseline="0" dirty="0" smtClean="0"/>
                        <a:t> </a:t>
                      </a:r>
                      <a:r>
                        <a:rPr lang="es-ES" baseline="0" dirty="0" err="1" smtClean="0"/>
                        <a:t>characterizations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Cross </a:t>
                      </a:r>
                      <a:r>
                        <a:rPr lang="es-ES" dirty="0" err="1" smtClean="0"/>
                        <a:t>sections</a:t>
                      </a:r>
                      <a:r>
                        <a:rPr lang="es-ES" baseline="0" dirty="0" smtClean="0"/>
                        <a:t> AND </a:t>
                      </a:r>
                      <a:r>
                        <a:rPr lang="es-ES" baseline="0" dirty="0" err="1" smtClean="0"/>
                        <a:t>Sensitivity</a:t>
                      </a:r>
                      <a:r>
                        <a:rPr lang="es-ES" baseline="0" dirty="0" smtClean="0"/>
                        <a:t> </a:t>
                      </a:r>
                      <a:r>
                        <a:rPr lang="es-ES" baseline="0" dirty="0" err="1" smtClean="0"/>
                        <a:t>maps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42405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err="1" smtClean="0"/>
                        <a:t>Difficult</a:t>
                      </a:r>
                      <a:r>
                        <a:rPr lang="es-ES" baseline="0" dirty="0" smtClean="0"/>
                        <a:t> to </a:t>
                      </a:r>
                      <a:r>
                        <a:rPr lang="es-ES" baseline="0" dirty="0" err="1" smtClean="0"/>
                        <a:t>confront</a:t>
                      </a:r>
                      <a:r>
                        <a:rPr lang="es-ES" baseline="0" dirty="0" smtClean="0"/>
                        <a:t> </a:t>
                      </a:r>
                      <a:r>
                        <a:rPr lang="es-ES" baseline="0" dirty="0" err="1" smtClean="0"/>
                        <a:t>with</a:t>
                      </a:r>
                      <a:r>
                        <a:rPr lang="es-ES" baseline="0" dirty="0" smtClean="0"/>
                        <a:t> </a:t>
                      </a:r>
                      <a:r>
                        <a:rPr lang="es-ES" baseline="0" dirty="0" err="1" smtClean="0"/>
                        <a:t>simulation</a:t>
                      </a:r>
                      <a:r>
                        <a:rPr lang="es-ES" baseline="0" dirty="0" smtClean="0"/>
                        <a:t> </a:t>
                      </a:r>
                      <a:r>
                        <a:rPr lang="es-ES" baseline="0" dirty="0" err="1" smtClean="0"/>
                        <a:t>sensitivity</a:t>
                      </a:r>
                      <a:r>
                        <a:rPr lang="es-ES" baseline="0" dirty="0" smtClean="0"/>
                        <a:t> </a:t>
                      </a:r>
                      <a:r>
                        <a:rPr lang="es-ES" baseline="0" dirty="0" err="1" smtClean="0"/>
                        <a:t>maps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err="1" smtClean="0"/>
                        <a:t>Specifically</a:t>
                      </a:r>
                      <a:r>
                        <a:rPr lang="es-ES" baseline="0" dirty="0" smtClean="0"/>
                        <a:t> to </a:t>
                      </a:r>
                      <a:r>
                        <a:rPr lang="es-ES" baseline="0" dirty="0" err="1" smtClean="0"/>
                        <a:t>complement</a:t>
                      </a:r>
                      <a:r>
                        <a:rPr lang="es-ES" baseline="0" dirty="0" smtClean="0"/>
                        <a:t> </a:t>
                      </a:r>
                      <a:r>
                        <a:rPr lang="es-ES" baseline="0" dirty="0" err="1" smtClean="0"/>
                        <a:t>simulation</a:t>
                      </a:r>
                      <a:r>
                        <a:rPr lang="es-ES" baseline="0" dirty="0" smtClean="0"/>
                        <a:t> </a:t>
                      </a:r>
                      <a:r>
                        <a:rPr lang="es-ES" baseline="0" dirty="0" err="1" smtClean="0"/>
                        <a:t>with</a:t>
                      </a:r>
                      <a:r>
                        <a:rPr lang="es-ES" baseline="0" dirty="0" smtClean="0"/>
                        <a:t> </a:t>
                      </a:r>
                      <a:r>
                        <a:rPr lang="es-ES" baseline="0" dirty="0" err="1" smtClean="0"/>
                        <a:t>physical</a:t>
                      </a:r>
                      <a:r>
                        <a:rPr lang="es-ES" baseline="0" dirty="0" smtClean="0"/>
                        <a:t> </a:t>
                      </a:r>
                      <a:r>
                        <a:rPr lang="es-ES" baseline="0" dirty="0" err="1" smtClean="0"/>
                        <a:t>sensitivity</a:t>
                      </a:r>
                      <a:r>
                        <a:rPr lang="es-ES" baseline="0" dirty="0" smtClean="0"/>
                        <a:t> </a:t>
                      </a:r>
                      <a:r>
                        <a:rPr lang="es-ES" baseline="0" dirty="0" err="1" smtClean="0"/>
                        <a:t>maps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05429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077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81524" y="426452"/>
            <a:ext cx="5523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err="1" smtClean="0"/>
              <a:t>Sensitivity</a:t>
            </a:r>
            <a:r>
              <a:rPr lang="es-ES" sz="2800" b="1" dirty="0" smtClean="0"/>
              <a:t> </a:t>
            </a:r>
            <a:r>
              <a:rPr lang="es-ES" sz="2800" b="1" dirty="0" err="1" smtClean="0"/>
              <a:t>Maps</a:t>
            </a:r>
            <a:r>
              <a:rPr lang="es-ES" sz="2800" b="1" dirty="0" smtClean="0"/>
              <a:t> </a:t>
            </a:r>
            <a:r>
              <a:rPr lang="es-ES" sz="2800" b="1" dirty="0" err="1" smtClean="0"/>
              <a:t>by</a:t>
            </a:r>
            <a:r>
              <a:rPr lang="es-ES" sz="2800" b="1" dirty="0" smtClean="0"/>
              <a:t> </a:t>
            </a:r>
            <a:r>
              <a:rPr lang="es-ES" sz="2800" b="1" dirty="0" err="1" smtClean="0"/>
              <a:t>Simulation</a:t>
            </a:r>
            <a:endParaRPr lang="es-ES" sz="2800" b="1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919709" y="743883"/>
            <a:ext cx="8227402" cy="6127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 smtClean="0"/>
              <a:t>What is AFTU?</a:t>
            </a:r>
            <a:endParaRPr lang="en-GB" sz="3200" dirty="0"/>
          </a:p>
        </p:txBody>
      </p:sp>
      <p:sp>
        <p:nvSpPr>
          <p:cNvPr id="4" name="Shape 48"/>
          <p:cNvSpPr txBox="1">
            <a:spLocks/>
          </p:cNvSpPr>
          <p:nvPr/>
        </p:nvSpPr>
        <p:spPr>
          <a:xfrm>
            <a:off x="4871424" y="1491749"/>
            <a:ext cx="7349320" cy="240932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Font typeface="Arial"/>
              <a:buNone/>
            </a:pPr>
            <a:r>
              <a:rPr lang="en-US" sz="2800" dirty="0" smtClean="0"/>
              <a:t>The </a:t>
            </a:r>
            <a:r>
              <a:rPr lang="en-US" sz="2800" u="sng" dirty="0" smtClean="0"/>
              <a:t>A</a:t>
            </a:r>
            <a:r>
              <a:rPr lang="en-US" sz="2800" dirty="0" smtClean="0"/>
              <a:t>nalog </a:t>
            </a:r>
            <a:r>
              <a:rPr lang="en-US" sz="2800" u="sng" dirty="0" smtClean="0"/>
              <a:t>FTU</a:t>
            </a:r>
            <a:r>
              <a:rPr lang="en-US" sz="2800" dirty="0" smtClean="0"/>
              <a:t> Hardware Debugging System</a:t>
            </a:r>
          </a:p>
          <a:p>
            <a:pPr algn="ctr">
              <a:spcBef>
                <a:spcPts val="0"/>
              </a:spcBef>
              <a:buFont typeface="Arial"/>
              <a:buNone/>
            </a:pPr>
            <a:r>
              <a:rPr lang="en-US" sz="2800" dirty="0" smtClean="0"/>
              <a:t>is a software tool to evaluate the </a:t>
            </a:r>
            <a:r>
              <a:rPr lang="en-US" sz="2800" dirty="0" smtClean="0">
                <a:solidFill>
                  <a:schemeClr val="dk2"/>
                </a:solidFill>
              </a:rPr>
              <a:t>SEE sensitivity</a:t>
            </a:r>
            <a:r>
              <a:rPr lang="en-US" sz="2800" dirty="0" smtClean="0"/>
              <a:t> </a:t>
            </a:r>
          </a:p>
          <a:p>
            <a:pPr algn="ctr">
              <a:spcBef>
                <a:spcPts val="0"/>
              </a:spcBef>
              <a:buFont typeface="Arial"/>
              <a:buNone/>
            </a:pPr>
            <a:r>
              <a:rPr lang="en-US" sz="2800" dirty="0" smtClean="0"/>
              <a:t>of analog/mixed signal circuits</a:t>
            </a:r>
          </a:p>
          <a:p>
            <a:pPr algn="ctr">
              <a:spcBef>
                <a:spcPts val="0"/>
              </a:spcBef>
              <a:buFont typeface="Arial"/>
              <a:buNone/>
            </a:pPr>
            <a:r>
              <a:rPr lang="en-US" sz="2800" dirty="0" smtClean="0"/>
              <a:t>at </a:t>
            </a:r>
            <a:r>
              <a:rPr lang="en-US" sz="2800" dirty="0" smtClean="0">
                <a:solidFill>
                  <a:srgbClr val="2388DB"/>
                </a:solidFill>
              </a:rPr>
              <a:t>transistor level</a:t>
            </a:r>
          </a:p>
          <a:p>
            <a:pPr algn="ctr">
              <a:spcBef>
                <a:spcPts val="0"/>
              </a:spcBef>
              <a:buFont typeface="Arial"/>
              <a:buNone/>
            </a:pPr>
            <a:r>
              <a:rPr lang="en-US" sz="2800" dirty="0" smtClean="0">
                <a:solidFill>
                  <a:srgbClr val="2388DB"/>
                </a:solidFill>
              </a:rPr>
              <a:t>AFTU parses a </a:t>
            </a:r>
            <a:r>
              <a:rPr lang="en-US" sz="2800" dirty="0" err="1" smtClean="0">
                <a:solidFill>
                  <a:srgbClr val="2388DB"/>
                </a:solidFill>
              </a:rPr>
              <a:t>Spectre</a:t>
            </a:r>
            <a:r>
              <a:rPr lang="en-US" sz="2800" dirty="0" smtClean="0">
                <a:solidFill>
                  <a:srgbClr val="2388DB"/>
                </a:solidFill>
              </a:rPr>
              <a:t> design netlist to generate a parametric simulation Ocean script</a:t>
            </a:r>
            <a:endParaRPr lang="en-US" sz="2800" dirty="0"/>
          </a:p>
        </p:txBody>
      </p:sp>
      <p:pic>
        <p:nvPicPr>
          <p:cNvPr id="6" name="Shape 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3874" y="1356627"/>
            <a:ext cx="4597550" cy="296989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uadroTexto 6"/>
          <p:cNvSpPr txBox="1"/>
          <p:nvPr/>
        </p:nvSpPr>
        <p:spPr>
          <a:xfrm>
            <a:off x="81523" y="4850105"/>
            <a:ext cx="11873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-</a:t>
            </a:r>
            <a:r>
              <a:rPr lang="es-ES" sz="1200" dirty="0" err="1" smtClean="0"/>
              <a:t>Analysis</a:t>
            </a:r>
            <a:r>
              <a:rPr lang="es-ES" sz="1200" dirty="0" smtClean="0"/>
              <a:t> </a:t>
            </a:r>
            <a:r>
              <a:rPr lang="es-ES" sz="1200" dirty="0"/>
              <a:t>of </a:t>
            </a:r>
            <a:r>
              <a:rPr lang="es-ES" sz="1200" dirty="0" err="1"/>
              <a:t>Transient</a:t>
            </a:r>
            <a:r>
              <a:rPr lang="es-ES" sz="1200" dirty="0"/>
              <a:t> </a:t>
            </a:r>
            <a:r>
              <a:rPr lang="es-ES" sz="1200" dirty="0" err="1"/>
              <a:t>Effects</a:t>
            </a:r>
            <a:r>
              <a:rPr lang="es-ES" sz="1200" dirty="0"/>
              <a:t> in </a:t>
            </a:r>
            <a:r>
              <a:rPr lang="es-ES" sz="1200" dirty="0" err="1"/>
              <a:t>Analogue</a:t>
            </a:r>
            <a:r>
              <a:rPr lang="es-ES" sz="1200" dirty="0"/>
              <a:t> </a:t>
            </a:r>
            <a:r>
              <a:rPr lang="es-ES" sz="1200" dirty="0" err="1"/>
              <a:t>Topologies</a:t>
            </a:r>
            <a:r>
              <a:rPr lang="es-ES" sz="1200" dirty="0"/>
              <a:t>,  </a:t>
            </a:r>
            <a:r>
              <a:rPr lang="es-ES" sz="1200" dirty="0" err="1"/>
              <a:t>F.Marquez</a:t>
            </a:r>
            <a:r>
              <a:rPr lang="es-ES" sz="1200" dirty="0"/>
              <a:t>, </a:t>
            </a:r>
            <a:r>
              <a:rPr lang="es-ES" sz="1200" dirty="0" err="1"/>
              <a:t>F.Muñoz</a:t>
            </a:r>
            <a:r>
              <a:rPr lang="es-ES" sz="1200" dirty="0"/>
              <a:t>, </a:t>
            </a:r>
            <a:r>
              <a:rPr lang="es-ES" sz="1200" dirty="0" err="1" smtClean="0"/>
              <a:t>F.R.Palomo</a:t>
            </a:r>
            <a:r>
              <a:rPr lang="es-ES" sz="1200" dirty="0" smtClean="0"/>
              <a:t>, </a:t>
            </a:r>
            <a:r>
              <a:rPr lang="es-ES" sz="1200" dirty="0" err="1" smtClean="0"/>
              <a:t>M.A.Aguirre</a:t>
            </a:r>
            <a:r>
              <a:rPr lang="es-ES" sz="1200" dirty="0" smtClean="0"/>
              <a:t> </a:t>
            </a:r>
            <a:r>
              <a:rPr lang="es-ES" sz="1200" dirty="0"/>
              <a:t>and </a:t>
            </a:r>
            <a:r>
              <a:rPr lang="es-ES" sz="1200" dirty="0" err="1"/>
              <a:t>M.Ullán</a:t>
            </a:r>
            <a:r>
              <a:rPr lang="es-ES" sz="1200" dirty="0"/>
              <a:t>, AMICSA 2012</a:t>
            </a:r>
            <a:r>
              <a:rPr lang="es-ES" sz="1200" dirty="0" smtClean="0"/>
              <a:t>, </a:t>
            </a:r>
            <a:r>
              <a:rPr lang="es-ES" sz="1200" dirty="0" err="1" smtClean="0"/>
              <a:t>Noordvijk</a:t>
            </a:r>
            <a:r>
              <a:rPr lang="es-ES" sz="1200" dirty="0" smtClean="0"/>
              <a:t>, </a:t>
            </a:r>
            <a:r>
              <a:rPr lang="es-ES" sz="1200" dirty="0" err="1" smtClean="0"/>
              <a:t>Netherlands</a:t>
            </a:r>
            <a:r>
              <a:rPr lang="es-ES" sz="1200" dirty="0" smtClean="0"/>
              <a:t> </a:t>
            </a:r>
            <a:r>
              <a:rPr lang="es-ES" sz="1200" dirty="0"/>
              <a:t>26th -28th </a:t>
            </a:r>
            <a:r>
              <a:rPr lang="es-ES" sz="1200" dirty="0" err="1"/>
              <a:t>August</a:t>
            </a:r>
            <a:r>
              <a:rPr lang="es-ES" sz="1200" dirty="0"/>
              <a:t> 2012, </a:t>
            </a:r>
            <a:r>
              <a:rPr lang="es-ES" sz="1200" dirty="0">
                <a:hlinkClick r:id="rId4"/>
              </a:rPr>
              <a:t>http://</a:t>
            </a:r>
            <a:r>
              <a:rPr lang="es-ES" sz="1200" dirty="0" smtClean="0">
                <a:hlinkClick r:id="rId4"/>
              </a:rPr>
              <a:t>microelectronics.esa.int/amicsa/2012/amicsa2012.htm</a:t>
            </a:r>
            <a:endParaRPr lang="es-ES" sz="1200" dirty="0" smtClean="0"/>
          </a:p>
          <a:p>
            <a:r>
              <a:rPr lang="es-ES" sz="1200" dirty="0" smtClean="0"/>
              <a:t>-</a:t>
            </a:r>
            <a:r>
              <a:rPr lang="es-ES" sz="1200" dirty="0" err="1" smtClean="0"/>
              <a:t>Automatic</a:t>
            </a:r>
            <a:r>
              <a:rPr lang="es-ES" sz="1200" dirty="0" smtClean="0"/>
              <a:t> </a:t>
            </a:r>
            <a:r>
              <a:rPr lang="es-ES" sz="1200" dirty="0" err="1"/>
              <a:t>inspection</a:t>
            </a:r>
            <a:r>
              <a:rPr lang="es-ES" sz="1200" dirty="0"/>
              <a:t> of SET </a:t>
            </a:r>
            <a:r>
              <a:rPr lang="es-ES" sz="1200" dirty="0" err="1"/>
              <a:t>sensitivity</a:t>
            </a:r>
            <a:r>
              <a:rPr lang="es-ES" sz="1200" dirty="0"/>
              <a:t> in </a:t>
            </a:r>
            <a:r>
              <a:rPr lang="es-ES" sz="1200" dirty="0" err="1"/>
              <a:t>analog</a:t>
            </a:r>
            <a:r>
              <a:rPr lang="es-ES" sz="1200" dirty="0"/>
              <a:t> </a:t>
            </a:r>
            <a:r>
              <a:rPr lang="es-ES" sz="1200" dirty="0" err="1"/>
              <a:t>cells</a:t>
            </a:r>
            <a:r>
              <a:rPr lang="es-ES" sz="1200" dirty="0"/>
              <a:t>, </a:t>
            </a:r>
            <a:r>
              <a:rPr lang="es-ES" sz="1200" dirty="0" err="1"/>
              <a:t>F.Márquez</a:t>
            </a:r>
            <a:r>
              <a:rPr lang="es-ES" sz="1200" dirty="0"/>
              <a:t>, </a:t>
            </a:r>
            <a:r>
              <a:rPr lang="es-ES" sz="1200" dirty="0" err="1"/>
              <a:t>F.Muñoz</a:t>
            </a:r>
            <a:r>
              <a:rPr lang="es-ES" sz="1200" dirty="0"/>
              <a:t>, </a:t>
            </a:r>
            <a:r>
              <a:rPr lang="es-ES" sz="1200" dirty="0" err="1"/>
              <a:t>M.A.Aguirre</a:t>
            </a:r>
            <a:r>
              <a:rPr lang="es-ES" sz="1200" dirty="0"/>
              <a:t>, </a:t>
            </a:r>
            <a:r>
              <a:rPr lang="es-ES" sz="1200" dirty="0" err="1"/>
              <a:t>F.R.Palomo</a:t>
            </a:r>
            <a:r>
              <a:rPr lang="es-ES" sz="1200" dirty="0"/>
              <a:t> and </a:t>
            </a:r>
            <a:r>
              <a:rPr lang="es-ES" sz="1200" dirty="0" err="1"/>
              <a:t>M.Ullán</a:t>
            </a:r>
            <a:r>
              <a:rPr lang="es-ES" sz="1200" dirty="0"/>
              <a:t>, SMACD’12</a:t>
            </a:r>
            <a:r>
              <a:rPr lang="es-ES" sz="1200" dirty="0" smtClean="0"/>
              <a:t>, </a:t>
            </a:r>
            <a:r>
              <a:rPr lang="es-ES" sz="1200" dirty="0"/>
              <a:t>Sevilla, </a:t>
            </a:r>
            <a:r>
              <a:rPr lang="es-ES" sz="1200" dirty="0" err="1"/>
              <a:t>Spain</a:t>
            </a:r>
            <a:r>
              <a:rPr lang="es-ES" sz="1200" dirty="0"/>
              <a:t>, 19th-21st Sept. </a:t>
            </a:r>
            <a:r>
              <a:rPr lang="es-ES" sz="1200" dirty="0" smtClean="0"/>
              <a:t>2012 </a:t>
            </a:r>
            <a:r>
              <a:rPr lang="es-ES" sz="1200" dirty="0">
                <a:hlinkClick r:id="rId4"/>
              </a:rPr>
              <a:t>http</a:t>
            </a:r>
            <a:r>
              <a:rPr lang="es-ES" sz="1200" dirty="0" smtClean="0">
                <a:hlinkClick r:id="rId4"/>
              </a:rPr>
              <a:t>://www2.imse-cnm.csic.es/~smacd2012/SMACD_2012/HOME.html</a:t>
            </a:r>
            <a:endParaRPr lang="es-ES" sz="1200" dirty="0"/>
          </a:p>
          <a:p>
            <a:r>
              <a:rPr lang="es-ES" sz="1200" dirty="0" smtClean="0"/>
              <a:t>-AFTU, </a:t>
            </a:r>
            <a:r>
              <a:rPr lang="es-ES" sz="1200" dirty="0" err="1" smtClean="0"/>
              <a:t>an</a:t>
            </a:r>
            <a:r>
              <a:rPr lang="es-ES" sz="1200" dirty="0" smtClean="0"/>
              <a:t> </a:t>
            </a:r>
            <a:r>
              <a:rPr lang="es-ES" sz="1200" dirty="0" err="1" smtClean="0"/>
              <a:t>analog</a:t>
            </a:r>
            <a:r>
              <a:rPr lang="es-ES" sz="1200" dirty="0" smtClean="0"/>
              <a:t> single </a:t>
            </a:r>
            <a:r>
              <a:rPr lang="es-ES" sz="1200" dirty="0" err="1" smtClean="0"/>
              <a:t>event</a:t>
            </a:r>
            <a:r>
              <a:rPr lang="es-ES" sz="1200" dirty="0" smtClean="0"/>
              <a:t> </a:t>
            </a:r>
            <a:r>
              <a:rPr lang="es-ES" sz="1200" dirty="0" err="1" smtClean="0"/>
              <a:t>effects</a:t>
            </a:r>
            <a:r>
              <a:rPr lang="es-ES" sz="1200" dirty="0" smtClean="0"/>
              <a:t> </a:t>
            </a:r>
            <a:r>
              <a:rPr lang="es-ES" sz="1200" dirty="0" err="1" smtClean="0"/>
              <a:t>automatic</a:t>
            </a:r>
            <a:r>
              <a:rPr lang="es-ES" sz="1200" dirty="0" smtClean="0"/>
              <a:t> </a:t>
            </a:r>
            <a:r>
              <a:rPr lang="es-ES" sz="1200" dirty="0" err="1" smtClean="0"/>
              <a:t>analysis</a:t>
            </a:r>
            <a:r>
              <a:rPr lang="es-ES" sz="1200" dirty="0" smtClean="0"/>
              <a:t> </a:t>
            </a:r>
            <a:r>
              <a:rPr lang="es-ES" sz="1200" dirty="0" err="1" smtClean="0"/>
              <a:t>tool</a:t>
            </a:r>
            <a:r>
              <a:rPr lang="es-ES" sz="1200" dirty="0" smtClean="0"/>
              <a:t>,  </a:t>
            </a:r>
            <a:r>
              <a:rPr lang="es-ES" sz="1200" dirty="0" err="1" smtClean="0"/>
              <a:t>F.Marquez</a:t>
            </a:r>
            <a:r>
              <a:rPr lang="es-ES" sz="1200" dirty="0" smtClean="0"/>
              <a:t>, </a:t>
            </a:r>
            <a:r>
              <a:rPr lang="es-ES" sz="1200" dirty="0" err="1" smtClean="0"/>
              <a:t>L.Sanz</a:t>
            </a:r>
            <a:r>
              <a:rPr lang="es-ES" sz="1200" dirty="0" smtClean="0"/>
              <a:t>, </a:t>
            </a:r>
            <a:r>
              <a:rPr lang="es-ES" sz="1200" dirty="0" err="1" smtClean="0"/>
              <a:t>F.R.Palomo</a:t>
            </a:r>
            <a:r>
              <a:rPr lang="es-ES" sz="1200" dirty="0" smtClean="0"/>
              <a:t>, F. Muñoz and </a:t>
            </a:r>
            <a:r>
              <a:rPr lang="es-ES" sz="1200" dirty="0" err="1" smtClean="0"/>
              <a:t>M.A.Aguirre</a:t>
            </a:r>
            <a:r>
              <a:rPr lang="es-ES" sz="1200" dirty="0"/>
              <a:t>, AMICSA </a:t>
            </a:r>
            <a:r>
              <a:rPr lang="es-ES" sz="1200" dirty="0" smtClean="0"/>
              <a:t>2014, CERN, </a:t>
            </a:r>
            <a:r>
              <a:rPr lang="es-ES" sz="1200" dirty="0" err="1" smtClean="0"/>
              <a:t>Switzerland</a:t>
            </a:r>
            <a:r>
              <a:rPr lang="es-ES" sz="1200" dirty="0" smtClean="0"/>
              <a:t>, 30th June-1st </a:t>
            </a:r>
            <a:r>
              <a:rPr lang="es-ES" sz="1200" dirty="0" err="1" smtClean="0"/>
              <a:t>July</a:t>
            </a:r>
            <a:r>
              <a:rPr lang="es-ES" sz="1200" dirty="0" smtClean="0"/>
              <a:t> 2014, </a:t>
            </a:r>
            <a:r>
              <a:rPr lang="es-ES" sz="1200" dirty="0">
                <a:hlinkClick r:id="rId5"/>
              </a:rPr>
              <a:t>https://indico.cern.ch/event/277669</a:t>
            </a:r>
            <a:r>
              <a:rPr lang="es-ES" sz="1200" dirty="0" smtClean="0">
                <a:hlinkClick r:id="rId5"/>
              </a:rPr>
              <a:t>/</a:t>
            </a:r>
            <a:endParaRPr lang="es-ES" sz="1200" dirty="0" smtClean="0"/>
          </a:p>
          <a:p>
            <a:r>
              <a:rPr lang="es-ES" sz="1200" dirty="0" smtClean="0"/>
              <a:t>-</a:t>
            </a:r>
            <a:r>
              <a:rPr lang="es-ES" sz="1200" dirty="0" err="1" smtClean="0"/>
              <a:t>Automatic</a:t>
            </a:r>
            <a:r>
              <a:rPr lang="es-ES" sz="1200" dirty="0" smtClean="0"/>
              <a:t> Single </a:t>
            </a:r>
            <a:r>
              <a:rPr lang="es-ES" sz="1200" dirty="0" err="1" smtClean="0"/>
              <a:t>Event</a:t>
            </a:r>
            <a:r>
              <a:rPr lang="es-ES" sz="1200" dirty="0" smtClean="0"/>
              <a:t> </a:t>
            </a:r>
            <a:r>
              <a:rPr lang="es-ES" sz="1200" dirty="0" err="1" smtClean="0"/>
              <a:t>Effects</a:t>
            </a:r>
            <a:r>
              <a:rPr lang="es-ES" sz="1200" dirty="0" smtClean="0"/>
              <a:t> </a:t>
            </a:r>
            <a:r>
              <a:rPr lang="es-ES" sz="1200" dirty="0" err="1" smtClean="0"/>
              <a:t>Sensitivity</a:t>
            </a:r>
            <a:r>
              <a:rPr lang="es-ES" sz="1200" dirty="0" smtClean="0"/>
              <a:t> </a:t>
            </a:r>
            <a:r>
              <a:rPr lang="es-ES" sz="1200" dirty="0" err="1" smtClean="0"/>
              <a:t>Analysis</a:t>
            </a:r>
            <a:r>
              <a:rPr lang="es-ES" sz="1200" dirty="0" smtClean="0"/>
              <a:t> of a 13-Bit </a:t>
            </a:r>
            <a:r>
              <a:rPr lang="es-ES" sz="1200" dirty="0" err="1" smtClean="0"/>
              <a:t>Successive</a:t>
            </a:r>
            <a:r>
              <a:rPr lang="es-ES" sz="1200" dirty="0" smtClean="0"/>
              <a:t> </a:t>
            </a:r>
            <a:r>
              <a:rPr lang="es-ES" sz="1200" dirty="0" err="1" smtClean="0"/>
              <a:t>Approximation</a:t>
            </a:r>
            <a:r>
              <a:rPr lang="es-ES" sz="1200" dirty="0" smtClean="0"/>
              <a:t> ADC, </a:t>
            </a:r>
            <a:r>
              <a:rPr lang="es-ES" sz="1200" dirty="0" err="1" smtClean="0"/>
              <a:t>F.Márquez</a:t>
            </a:r>
            <a:r>
              <a:rPr lang="es-ES" sz="1200" dirty="0" smtClean="0"/>
              <a:t>, </a:t>
            </a:r>
            <a:r>
              <a:rPr lang="es-ES" sz="1200" dirty="0" err="1" smtClean="0"/>
              <a:t>F.Muñoz</a:t>
            </a:r>
            <a:r>
              <a:rPr lang="es-ES" sz="1200" dirty="0" smtClean="0"/>
              <a:t>, </a:t>
            </a:r>
            <a:r>
              <a:rPr lang="es-ES" sz="1200" dirty="0" err="1" smtClean="0"/>
              <a:t>F.R.Palomo</a:t>
            </a:r>
            <a:r>
              <a:rPr lang="es-ES" sz="1200" dirty="0" smtClean="0"/>
              <a:t>, </a:t>
            </a:r>
            <a:r>
              <a:rPr lang="es-ES" sz="1200" dirty="0" err="1" smtClean="0"/>
              <a:t>L.Sanz</a:t>
            </a:r>
            <a:r>
              <a:rPr lang="es-ES" sz="1200" dirty="0" smtClean="0"/>
              <a:t>, </a:t>
            </a:r>
            <a:r>
              <a:rPr lang="es-ES" sz="1200" dirty="0" err="1" smtClean="0"/>
              <a:t>E.López</a:t>
            </a:r>
            <a:r>
              <a:rPr lang="es-ES" sz="1200" dirty="0" smtClean="0"/>
              <a:t>-Morillo, </a:t>
            </a:r>
            <a:r>
              <a:rPr lang="es-ES" sz="1200" dirty="0" err="1" smtClean="0"/>
              <a:t>M.Aguirre</a:t>
            </a:r>
            <a:r>
              <a:rPr lang="es-ES" sz="1200" dirty="0" smtClean="0"/>
              <a:t> and </a:t>
            </a:r>
            <a:r>
              <a:rPr lang="es-ES" sz="1200" dirty="0" err="1" smtClean="0"/>
              <a:t>A.Jiménez</a:t>
            </a:r>
            <a:r>
              <a:rPr lang="es-ES" sz="1200" dirty="0" smtClean="0"/>
              <a:t>, </a:t>
            </a:r>
            <a:r>
              <a:rPr lang="es-ES" sz="1200" b="1" dirty="0" smtClean="0"/>
              <a:t>IEEE </a:t>
            </a:r>
            <a:r>
              <a:rPr lang="es-ES" sz="1200" b="1" dirty="0" err="1" smtClean="0"/>
              <a:t>Transactions</a:t>
            </a:r>
            <a:r>
              <a:rPr lang="es-ES" sz="1200" b="1" dirty="0" smtClean="0"/>
              <a:t> </a:t>
            </a:r>
            <a:r>
              <a:rPr lang="es-ES" sz="1200" b="1" dirty="0" err="1" smtClean="0"/>
              <a:t>on</a:t>
            </a:r>
            <a:r>
              <a:rPr lang="es-ES" sz="1200" b="1" dirty="0" smtClean="0"/>
              <a:t> Nuclear Science,62(4) 2015, pp.1609-1616</a:t>
            </a:r>
          </a:p>
        </p:txBody>
      </p:sp>
    </p:spTree>
    <p:extLst>
      <p:ext uri="{BB962C8B-B14F-4D97-AF65-F5344CB8AC3E}">
        <p14:creationId xmlns:p14="http://schemas.microsoft.com/office/powerpoint/2010/main" val="350089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863224" y="338845"/>
            <a:ext cx="8227402" cy="6127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/>
              <a:t>…emulates Single Event Effects…</a:t>
            </a:r>
          </a:p>
        </p:txBody>
      </p:sp>
      <p:pic>
        <p:nvPicPr>
          <p:cNvPr id="3" name="Shape 6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1521" y="967115"/>
            <a:ext cx="5091770" cy="2732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11" descr="C:\Esenciales\a-TESIS Radiación\chap2_protones\2_imagenes\pulso-exponencial-spic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1" y="3770331"/>
            <a:ext cx="4334727" cy="2579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6" descr="grafic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446" y="855456"/>
            <a:ext cx="5371941" cy="420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115" y="3770331"/>
            <a:ext cx="2704561" cy="695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939" y="4537169"/>
            <a:ext cx="1465293" cy="600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6651482" y="5140353"/>
            <a:ext cx="56094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An</a:t>
            </a:r>
            <a:r>
              <a:rPr lang="es-ES" dirty="0"/>
              <a:t> </a:t>
            </a:r>
            <a:r>
              <a:rPr lang="es-ES" dirty="0" err="1"/>
              <a:t>injection</a:t>
            </a:r>
            <a:r>
              <a:rPr lang="es-ES" dirty="0"/>
              <a:t> </a:t>
            </a:r>
            <a:r>
              <a:rPr lang="es-ES" dirty="0" err="1"/>
              <a:t>current</a:t>
            </a:r>
            <a:r>
              <a:rPr lang="es-ES" dirty="0"/>
              <a:t> </a:t>
            </a:r>
            <a:r>
              <a:rPr lang="es-ES" dirty="0" err="1"/>
              <a:t>source</a:t>
            </a:r>
            <a:r>
              <a:rPr lang="es-ES" dirty="0"/>
              <a:t> at </a:t>
            </a:r>
            <a:r>
              <a:rPr lang="es-ES" dirty="0" err="1"/>
              <a:t>every</a:t>
            </a:r>
            <a:r>
              <a:rPr lang="es-ES" dirty="0"/>
              <a:t> </a:t>
            </a:r>
            <a:r>
              <a:rPr lang="es-ES" dirty="0" err="1"/>
              <a:t>node</a:t>
            </a:r>
            <a:r>
              <a:rPr lang="es-ES" dirty="0"/>
              <a:t> </a:t>
            </a:r>
            <a:r>
              <a:rPr lang="es-ES" dirty="0" err="1" smtClean="0"/>
              <a:t>or</a:t>
            </a:r>
            <a:r>
              <a:rPr lang="es-ES" dirty="0" smtClean="0"/>
              <a:t> at </a:t>
            </a:r>
            <a:r>
              <a:rPr lang="es-ES" dirty="0" err="1"/>
              <a:t>user</a:t>
            </a:r>
            <a:r>
              <a:rPr lang="es-ES" dirty="0"/>
              <a:t> </a:t>
            </a:r>
            <a:r>
              <a:rPr lang="es-ES" dirty="0" err="1"/>
              <a:t>selected</a:t>
            </a:r>
            <a:r>
              <a:rPr lang="es-ES" dirty="0"/>
              <a:t> </a:t>
            </a:r>
            <a:r>
              <a:rPr lang="es-ES" dirty="0" err="1"/>
              <a:t>nodes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way</a:t>
            </a:r>
            <a:r>
              <a:rPr lang="es-ES" dirty="0"/>
              <a:t> to </a:t>
            </a:r>
            <a:r>
              <a:rPr lang="es-ES" dirty="0" err="1" smtClean="0"/>
              <a:t>emulate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/>
              <a:t>SEE.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injection</a:t>
            </a:r>
            <a:r>
              <a:rPr lang="es-ES" dirty="0"/>
              <a:t> </a:t>
            </a:r>
            <a:r>
              <a:rPr lang="es-ES" dirty="0" err="1"/>
              <a:t>source</a:t>
            </a:r>
            <a:r>
              <a:rPr lang="es-ES" dirty="0"/>
              <a:t> </a:t>
            </a:r>
            <a:r>
              <a:rPr lang="es-ES" dirty="0" err="1"/>
              <a:t>model</a:t>
            </a:r>
            <a:r>
              <a:rPr lang="es-ES" dirty="0"/>
              <a:t> can be </a:t>
            </a:r>
            <a:r>
              <a:rPr lang="es-ES" dirty="0" err="1" smtClean="0"/>
              <a:t>changed</a:t>
            </a:r>
            <a:r>
              <a:rPr lang="es-ES" dirty="0"/>
              <a:t>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3726208" y="5137442"/>
            <a:ext cx="17729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 err="1"/>
              <a:t>Injection</a:t>
            </a:r>
            <a:r>
              <a:rPr lang="es-ES" dirty="0"/>
              <a:t> </a:t>
            </a:r>
            <a:r>
              <a:rPr lang="es-ES" dirty="0" err="1"/>
              <a:t>Current</a:t>
            </a:r>
            <a:endParaRPr lang="es-ES" dirty="0"/>
          </a:p>
          <a:p>
            <a:pPr algn="ctr"/>
            <a:r>
              <a:rPr lang="es-ES" dirty="0"/>
              <a:t>Default </a:t>
            </a:r>
            <a:r>
              <a:rPr lang="es-ES" dirty="0" err="1"/>
              <a:t>Model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905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68"/>
          <p:cNvSpPr txBox="1">
            <a:spLocks/>
          </p:cNvSpPr>
          <p:nvPr/>
        </p:nvSpPr>
        <p:spPr>
          <a:xfrm>
            <a:off x="1668755" y="352193"/>
            <a:ext cx="8558399" cy="61396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None/>
            </a:pPr>
            <a:r>
              <a:rPr lang="en" dirty="0"/>
              <a:t>... and evaluates vulnerabilities</a:t>
            </a:r>
          </a:p>
        </p:txBody>
      </p:sp>
      <p:pic>
        <p:nvPicPr>
          <p:cNvPr id="4" name="Shape 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51277" y="2931487"/>
            <a:ext cx="6940723" cy="339698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8561723"/>
              </p:ext>
            </p:extLst>
          </p:nvPr>
        </p:nvGraphicFramePr>
        <p:xfrm>
          <a:off x="93391" y="1194562"/>
          <a:ext cx="5051103" cy="30848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Visio" r:id="rId5" imgW="9190193" imgH="5586300" progId="Visio.Drawing.11">
                  <p:embed/>
                </p:oleObj>
              </mc:Choice>
              <mc:Fallback>
                <p:oleObj name="Visio" r:id="rId5" imgW="9190193" imgH="5586300" progId="Visio.Drawing.11">
                  <p:embed/>
                  <p:pic>
                    <p:nvPicPr>
                      <p:cNvPr id="7" name="Objeto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391" y="1194562"/>
                        <a:ext cx="5051103" cy="308482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uadroTexto 7"/>
          <p:cNvSpPr txBox="1"/>
          <p:nvPr/>
        </p:nvSpPr>
        <p:spPr>
          <a:xfrm>
            <a:off x="5722582" y="1342132"/>
            <a:ext cx="5923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user</a:t>
            </a:r>
            <a:r>
              <a:rPr lang="es-ES" dirty="0"/>
              <a:t> defines </a:t>
            </a:r>
            <a:r>
              <a:rPr lang="es-ES" dirty="0" err="1"/>
              <a:t>injection</a:t>
            </a:r>
            <a:r>
              <a:rPr lang="es-ES" dirty="0"/>
              <a:t> and </a:t>
            </a:r>
            <a:r>
              <a:rPr lang="es-ES" dirty="0" err="1" smtClean="0"/>
              <a:t>evaluation</a:t>
            </a:r>
            <a:r>
              <a:rPr lang="es-ES" dirty="0" smtClean="0"/>
              <a:t> </a:t>
            </a:r>
            <a:r>
              <a:rPr lang="es-ES" dirty="0" err="1" smtClean="0"/>
              <a:t>zones</a:t>
            </a: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and </a:t>
            </a:r>
            <a:r>
              <a:rPr lang="es-ES" dirty="0" err="1"/>
              <a:t>select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appropriate</a:t>
            </a:r>
            <a:r>
              <a:rPr lang="es-ES" dirty="0"/>
              <a:t> </a:t>
            </a:r>
            <a:r>
              <a:rPr lang="es-ES" dirty="0" err="1"/>
              <a:t>hard</a:t>
            </a:r>
            <a:r>
              <a:rPr lang="es-ES" dirty="0"/>
              <a:t> </a:t>
            </a:r>
            <a:r>
              <a:rPr lang="es-ES" dirty="0" err="1" smtClean="0"/>
              <a:t>coded</a:t>
            </a:r>
            <a:r>
              <a:rPr lang="es-ES" dirty="0" smtClean="0"/>
              <a:t> </a:t>
            </a:r>
            <a:r>
              <a:rPr lang="es-ES" dirty="0" err="1" smtClean="0"/>
              <a:t>heuristic</a:t>
            </a:r>
            <a:r>
              <a:rPr lang="es-ES" dirty="0" smtClean="0"/>
              <a:t> </a:t>
            </a:r>
            <a:r>
              <a:rPr lang="es-ES" dirty="0"/>
              <a:t>to </a:t>
            </a:r>
            <a:r>
              <a:rPr lang="es-ES" dirty="0" err="1"/>
              <a:t>analyze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parametric</a:t>
            </a:r>
            <a:r>
              <a:rPr lang="es-ES" dirty="0"/>
              <a:t> </a:t>
            </a:r>
            <a:r>
              <a:rPr lang="es-ES" dirty="0" err="1" smtClean="0"/>
              <a:t>simulation</a:t>
            </a:r>
            <a:r>
              <a:rPr lang="es-ES" dirty="0" smtClean="0"/>
              <a:t> </a:t>
            </a:r>
            <a:r>
              <a:rPr lang="es-ES" dirty="0" err="1" smtClean="0"/>
              <a:t>results</a:t>
            </a:r>
            <a:endParaRPr lang="es-ES" dirty="0"/>
          </a:p>
          <a:p>
            <a:endParaRPr lang="es-ES" dirty="0"/>
          </a:p>
        </p:txBody>
      </p:sp>
      <p:sp>
        <p:nvSpPr>
          <p:cNvPr id="9" name="CuadroTexto 8"/>
          <p:cNvSpPr txBox="1"/>
          <p:nvPr/>
        </p:nvSpPr>
        <p:spPr>
          <a:xfrm>
            <a:off x="0" y="4863489"/>
            <a:ext cx="54177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/>
              <a:t>The</a:t>
            </a:r>
            <a:r>
              <a:rPr lang="es-ES" dirty="0"/>
              <a:t> final </a:t>
            </a:r>
            <a:r>
              <a:rPr lang="es-ES" dirty="0" err="1"/>
              <a:t>result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a </a:t>
            </a:r>
            <a:r>
              <a:rPr lang="es-ES" dirty="0" err="1"/>
              <a:t>list</a:t>
            </a:r>
            <a:r>
              <a:rPr lang="es-ES" dirty="0"/>
              <a:t> </a:t>
            </a:r>
            <a:r>
              <a:rPr lang="es-ES" dirty="0" smtClean="0"/>
              <a:t>of </a:t>
            </a:r>
            <a:r>
              <a:rPr lang="es-ES" dirty="0" err="1" smtClean="0"/>
              <a:t>vulnerabilities</a:t>
            </a:r>
            <a:r>
              <a:rPr lang="es-ES" dirty="0" smtClean="0"/>
              <a:t> </a:t>
            </a:r>
            <a:r>
              <a:rPr lang="es-ES" dirty="0"/>
              <a:t>(in </a:t>
            </a:r>
            <a:r>
              <a:rPr lang="es-ES" dirty="0" err="1"/>
              <a:t>terms</a:t>
            </a:r>
            <a:r>
              <a:rPr lang="es-ES" dirty="0"/>
              <a:t> of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heuristic</a:t>
            </a:r>
            <a:r>
              <a:rPr lang="es-ES" dirty="0"/>
              <a:t>)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each</a:t>
            </a:r>
            <a:r>
              <a:rPr lang="es-ES" dirty="0"/>
              <a:t> </a:t>
            </a:r>
            <a:r>
              <a:rPr lang="es-ES" dirty="0" err="1"/>
              <a:t>user</a:t>
            </a:r>
            <a:r>
              <a:rPr lang="es-ES" dirty="0"/>
              <a:t> </a:t>
            </a:r>
            <a:r>
              <a:rPr lang="es-ES" dirty="0" err="1" smtClean="0"/>
              <a:t>selected</a:t>
            </a:r>
            <a:r>
              <a:rPr lang="es-ES" dirty="0" smtClean="0"/>
              <a:t> </a:t>
            </a:r>
            <a:r>
              <a:rPr lang="es-ES" dirty="0" err="1" smtClean="0"/>
              <a:t>node</a:t>
            </a:r>
            <a:r>
              <a:rPr lang="es-ES" dirty="0" smtClean="0"/>
              <a:t> </a:t>
            </a:r>
            <a:r>
              <a:rPr lang="es-ES" dirty="0"/>
              <a:t>in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design</a:t>
            </a:r>
            <a:r>
              <a:rPr lang="es-ES" dirty="0"/>
              <a:t>.</a:t>
            </a:r>
          </a:p>
          <a:p>
            <a:endParaRPr lang="es-ES" dirty="0"/>
          </a:p>
        </p:txBody>
      </p:sp>
      <p:sp>
        <p:nvSpPr>
          <p:cNvPr id="10" name="CuadroTexto 9"/>
          <p:cNvSpPr txBox="1"/>
          <p:nvPr/>
        </p:nvSpPr>
        <p:spPr>
          <a:xfrm>
            <a:off x="6767847" y="2552308"/>
            <a:ext cx="419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D-</a:t>
            </a:r>
            <a:r>
              <a:rPr lang="es-ES" dirty="0" err="1">
                <a:solidFill>
                  <a:schemeClr val="accent1">
                    <a:lumMod val="50000"/>
                  </a:schemeClr>
                </a:solidFill>
              </a:rPr>
              <a:t>latch</a:t>
            </a:r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accent1">
                    <a:lumMod val="50000"/>
                  </a:schemeClr>
                </a:solidFill>
              </a:rPr>
              <a:t>circuit</a:t>
            </a:r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 , </a:t>
            </a:r>
            <a:r>
              <a:rPr lang="es-ES" dirty="0" err="1">
                <a:solidFill>
                  <a:schemeClr val="accent1">
                    <a:lumMod val="50000"/>
                  </a:schemeClr>
                </a:solidFill>
              </a:rPr>
              <a:t>STMicroelectronics</a:t>
            </a:r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 130 </a:t>
            </a:r>
            <a:r>
              <a:rPr lang="es-ES" dirty="0" err="1">
                <a:solidFill>
                  <a:schemeClr val="accent1">
                    <a:lumMod val="50000"/>
                  </a:schemeClr>
                </a:solidFill>
              </a:rPr>
              <a:t>nm</a:t>
            </a:r>
            <a:endParaRPr lang="es-ES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42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59492" y="543710"/>
            <a:ext cx="5848327" cy="6127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/>
              <a:t>User Web Interface (Fault Injection Campaign)</a:t>
            </a: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-2535279" y="141078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92" y="1299464"/>
            <a:ext cx="6038162" cy="477005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1323" y="1299464"/>
            <a:ext cx="6017378" cy="4770051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897614" y="543710"/>
            <a:ext cx="4910073" cy="6127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/>
              <a:t>User Web Interface (Heuristics)</a:t>
            </a:r>
          </a:p>
        </p:txBody>
      </p:sp>
    </p:spTree>
    <p:extLst>
      <p:ext uri="{BB962C8B-B14F-4D97-AF65-F5344CB8AC3E}">
        <p14:creationId xmlns:p14="http://schemas.microsoft.com/office/powerpoint/2010/main" val="336657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928049" y="354370"/>
            <a:ext cx="8227402" cy="6127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/>
              <a:t>Hard Coded Heuristics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2557935" y="1047619"/>
            <a:ext cx="25158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u="sng" dirty="0" err="1"/>
              <a:t>Deviation</a:t>
            </a:r>
            <a:r>
              <a:rPr lang="es-ES" u="sng" dirty="0"/>
              <a:t> </a:t>
            </a:r>
            <a:r>
              <a:rPr lang="es-ES" u="sng" dirty="0" err="1"/>
              <a:t>Recovery</a:t>
            </a:r>
            <a:endParaRPr lang="es-ES" u="sng" dirty="0"/>
          </a:p>
          <a:p>
            <a:pPr algn="ctr"/>
            <a:r>
              <a:rPr lang="es-ES" dirty="0"/>
              <a:t>(ex. </a:t>
            </a:r>
            <a:r>
              <a:rPr lang="es-ES" dirty="0" err="1"/>
              <a:t>analog</a:t>
            </a:r>
            <a:r>
              <a:rPr lang="es-ES" dirty="0"/>
              <a:t> </a:t>
            </a:r>
            <a:r>
              <a:rPr lang="es-ES" dirty="0" err="1"/>
              <a:t>circuits</a:t>
            </a:r>
            <a:r>
              <a:rPr lang="es-ES" dirty="0"/>
              <a:t> </a:t>
            </a:r>
            <a:r>
              <a:rPr lang="es-ES" dirty="0" err="1"/>
              <a:t>SET’s</a:t>
            </a:r>
            <a:r>
              <a:rPr lang="es-ES" dirty="0"/>
              <a:t>)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5507247" y="1099471"/>
            <a:ext cx="5639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u="sng" dirty="0"/>
              <a:t>Time </a:t>
            </a:r>
            <a:r>
              <a:rPr lang="es-ES" u="sng" dirty="0" err="1"/>
              <a:t>Ranges</a:t>
            </a:r>
            <a:endParaRPr lang="es-ES" u="sng" dirty="0"/>
          </a:p>
          <a:p>
            <a:pPr algn="ctr"/>
            <a:r>
              <a:rPr lang="es-ES" dirty="0"/>
              <a:t>(ex. digital </a:t>
            </a:r>
            <a:r>
              <a:rPr lang="es-ES" dirty="0" err="1"/>
              <a:t>SEU’s</a:t>
            </a:r>
            <a:r>
              <a:rPr lang="es-ES" dirty="0"/>
              <a:t> &amp; </a:t>
            </a:r>
            <a:r>
              <a:rPr lang="es-ES" dirty="0" err="1"/>
              <a:t>differential</a:t>
            </a:r>
            <a:r>
              <a:rPr lang="es-ES" dirty="0"/>
              <a:t> </a:t>
            </a:r>
            <a:r>
              <a:rPr lang="es-ES" dirty="0" err="1"/>
              <a:t>circuits</a:t>
            </a:r>
            <a:r>
              <a:rPr lang="es-ES" dirty="0"/>
              <a:t> </a:t>
            </a:r>
            <a:r>
              <a:rPr lang="es-ES" dirty="0" err="1"/>
              <a:t>SET’s</a:t>
            </a:r>
            <a:r>
              <a:rPr lang="es-ES" dirty="0"/>
              <a:t>)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2557936" y="5272262"/>
            <a:ext cx="2731773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ES" dirty="0" err="1"/>
              <a:t>Recovery</a:t>
            </a:r>
            <a:r>
              <a:rPr lang="es-ES" dirty="0"/>
              <a:t> Time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ES" dirty="0" err="1"/>
              <a:t>Signal</a:t>
            </a:r>
            <a:r>
              <a:rPr lang="es-ES" dirty="0"/>
              <a:t> </a:t>
            </a:r>
            <a:r>
              <a:rPr lang="es-ES" dirty="0" err="1"/>
              <a:t>Voltage</a:t>
            </a:r>
            <a:r>
              <a:rPr lang="es-ES" dirty="0"/>
              <a:t> </a:t>
            </a:r>
            <a:r>
              <a:rPr lang="es-ES" dirty="0" err="1"/>
              <a:t>Deviation</a:t>
            </a:r>
            <a:endParaRPr lang="es-ES" dirty="0"/>
          </a:p>
        </p:txBody>
      </p:sp>
      <p:sp>
        <p:nvSpPr>
          <p:cNvPr id="7" name="CuadroTexto 6"/>
          <p:cNvSpPr txBox="1"/>
          <p:nvPr/>
        </p:nvSpPr>
        <p:spPr>
          <a:xfrm>
            <a:off x="7126925" y="5271984"/>
            <a:ext cx="2479718" cy="646331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Total time </a:t>
            </a:r>
            <a:r>
              <a:rPr lang="es-ES" dirty="0" err="1"/>
              <a:t>between</a:t>
            </a:r>
            <a:endParaRPr lang="es-ES" dirty="0"/>
          </a:p>
          <a:p>
            <a:r>
              <a:rPr lang="es-ES" dirty="0"/>
              <a:t>up to 4 </a:t>
            </a:r>
            <a:r>
              <a:rPr lang="es-ES" dirty="0" err="1"/>
              <a:t>signal</a:t>
            </a:r>
            <a:r>
              <a:rPr lang="es-ES" dirty="0"/>
              <a:t> </a:t>
            </a:r>
            <a:r>
              <a:rPr lang="es-ES" dirty="0" err="1"/>
              <a:t>thresholds</a:t>
            </a:r>
            <a:endParaRPr lang="es-E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860885" y="180691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-2401929" y="141078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graphicFrame>
        <p:nvGraphicFramePr>
          <p:cNvPr id="13" name="Objeto 12"/>
          <p:cNvGraphicFramePr>
            <a:graphicFrameLocks noChangeAspect="1"/>
          </p:cNvGraphicFramePr>
          <p:nvPr>
            <p:extLst/>
          </p:nvPr>
        </p:nvGraphicFramePr>
        <p:xfrm>
          <a:off x="5134010" y="2037097"/>
          <a:ext cx="5533991" cy="30801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6" name="Visio" r:id="rId4" imgW="9506082" imgH="5219566" progId="Visio.Drawing.11">
                  <p:embed/>
                </p:oleObj>
              </mc:Choice>
              <mc:Fallback>
                <p:oleObj name="Visio" r:id="rId4" imgW="9506082" imgH="5219566" progId="Visio.Drawing.11">
                  <p:embed/>
                  <p:pic>
                    <p:nvPicPr>
                      <p:cNvPr id="13" name="Objeto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34010" y="2037097"/>
                        <a:ext cx="5533991" cy="308012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131" y="1651384"/>
            <a:ext cx="4463647" cy="3479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01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 txBox="1">
            <a:spLocks/>
          </p:cNvSpPr>
          <p:nvPr/>
        </p:nvSpPr>
        <p:spPr bwMode="auto">
          <a:xfrm>
            <a:off x="1965326" y="410847"/>
            <a:ext cx="8486775" cy="886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3200" dirty="0">
                <a:latin typeface="Calibri" panose="020F0502020204030204" pitchFamily="34" charset="0"/>
              </a:rPr>
              <a:t>Analysis of FE-I4 DICE structures</a:t>
            </a:r>
          </a:p>
        </p:txBody>
      </p:sp>
      <p:grpSp>
        <p:nvGrpSpPr>
          <p:cNvPr id="6149" name="Groupe 30"/>
          <p:cNvGrpSpPr>
            <a:grpSpLocks/>
          </p:cNvGrpSpPr>
          <p:nvPr/>
        </p:nvGrpSpPr>
        <p:grpSpPr bwMode="auto">
          <a:xfrm>
            <a:off x="8327197" y="2654370"/>
            <a:ext cx="2982912" cy="2395538"/>
            <a:chOff x="439977" y="1665721"/>
            <a:chExt cx="2587382" cy="2164952"/>
          </a:xfrm>
        </p:grpSpPr>
        <p:pic>
          <p:nvPicPr>
            <p:cNvPr id="6151" name="Image 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977" y="1665721"/>
              <a:ext cx="2587382" cy="2164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2" name="Text Box 182"/>
            <p:cNvSpPr txBox="1">
              <a:spLocks noChangeArrowheads="1"/>
            </p:cNvSpPr>
            <p:nvPr/>
          </p:nvSpPr>
          <p:spPr bwMode="auto">
            <a:xfrm>
              <a:off x="840654" y="2446822"/>
              <a:ext cx="70643" cy="139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SzPct val="77000"/>
                <a:buFont typeface="StarBats"/>
                <a:buNone/>
              </a:pPr>
              <a:endParaRPr lang="en-US" altLang="en-US" sz="1000">
                <a:solidFill>
                  <a:srgbClr val="FB0713"/>
                </a:solidFill>
              </a:endParaRPr>
            </a:p>
          </p:txBody>
        </p:sp>
        <p:sp>
          <p:nvSpPr>
            <p:cNvPr id="6153" name="Text Box 182"/>
            <p:cNvSpPr txBox="1">
              <a:spLocks noChangeArrowheads="1"/>
            </p:cNvSpPr>
            <p:nvPr/>
          </p:nvSpPr>
          <p:spPr bwMode="auto">
            <a:xfrm>
              <a:off x="2047659" y="2446822"/>
              <a:ext cx="70643" cy="139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SzPct val="77000"/>
                <a:buFont typeface="StarBats"/>
                <a:buNone/>
              </a:pPr>
              <a:endParaRPr lang="en-US" altLang="en-US" sz="1000">
                <a:solidFill>
                  <a:srgbClr val="FB0713"/>
                </a:solidFill>
              </a:endParaRPr>
            </a:p>
          </p:txBody>
        </p:sp>
        <p:sp>
          <p:nvSpPr>
            <p:cNvPr id="6154" name="Text Box 182"/>
            <p:cNvSpPr txBox="1">
              <a:spLocks noChangeArrowheads="1"/>
            </p:cNvSpPr>
            <p:nvPr/>
          </p:nvSpPr>
          <p:spPr bwMode="auto">
            <a:xfrm>
              <a:off x="1455382" y="2446822"/>
              <a:ext cx="70643" cy="139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SzPct val="77000"/>
                <a:buFont typeface="StarBats"/>
                <a:buNone/>
              </a:pPr>
              <a:endParaRPr lang="en-US" altLang="en-US" sz="1000">
                <a:solidFill>
                  <a:srgbClr val="FB0713"/>
                </a:solidFill>
              </a:endParaRPr>
            </a:p>
          </p:txBody>
        </p:sp>
      </p:grpSp>
      <p:sp>
        <p:nvSpPr>
          <p:cNvPr id="6150" name="CuadroTexto 8"/>
          <p:cNvSpPr txBox="1">
            <a:spLocks noChangeArrowheads="1"/>
          </p:cNvSpPr>
          <p:nvPr/>
        </p:nvSpPr>
        <p:spPr bwMode="auto">
          <a:xfrm>
            <a:off x="2032001" y="1258935"/>
            <a:ext cx="5895975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s-ES" altLang="en-US" dirty="0" err="1">
                <a:latin typeface="Calibri" panose="020F0502020204030204" pitchFamily="34" charset="0"/>
              </a:rPr>
              <a:t>Circuit</a:t>
            </a:r>
            <a:r>
              <a:rPr lang="es-ES" altLang="en-US" dirty="0">
                <a:latin typeface="Calibri" panose="020F0502020204030204" pitchFamily="34" charset="0"/>
              </a:rPr>
              <a:t> </a:t>
            </a:r>
            <a:r>
              <a:rPr lang="es-ES" altLang="en-US" dirty="0" err="1">
                <a:latin typeface="Calibri" panose="020F0502020204030204" pitchFamily="34" charset="0"/>
              </a:rPr>
              <a:t>schematics</a:t>
            </a:r>
            <a:r>
              <a:rPr lang="es-ES" altLang="en-US" dirty="0">
                <a:latin typeface="Calibri" panose="020F0502020204030204" pitchFamily="34" charset="0"/>
              </a:rPr>
              <a:t> (</a:t>
            </a:r>
            <a:r>
              <a:rPr lang="es-ES" altLang="en-US" dirty="0" err="1">
                <a:latin typeface="Calibri" panose="020F0502020204030204" pitchFamily="34" charset="0"/>
              </a:rPr>
              <a:t>interleaved</a:t>
            </a:r>
            <a:r>
              <a:rPr lang="es-ES" altLang="en-US" dirty="0">
                <a:latin typeface="Calibri" panose="020F0502020204030204" pitchFamily="34" charset="0"/>
              </a:rPr>
              <a:t> </a:t>
            </a:r>
            <a:r>
              <a:rPr lang="es-ES" altLang="en-US" dirty="0" err="1">
                <a:latin typeface="Calibri" panose="020F0502020204030204" pitchFamily="34" charset="0"/>
              </a:rPr>
              <a:t>version</a:t>
            </a:r>
            <a:r>
              <a:rPr lang="es-ES" altLang="en-US" dirty="0">
                <a:latin typeface="Calibri" panose="020F0502020204030204" pitchFamily="34" charset="0"/>
              </a:rPr>
              <a:t>)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s-ES" altLang="en-US" sz="1600" dirty="0" err="1">
                <a:latin typeface="Calibri" panose="020F0502020204030204" pitchFamily="34" charset="0"/>
              </a:rPr>
              <a:t>Increased</a:t>
            </a:r>
            <a:r>
              <a:rPr lang="es-ES" altLang="en-US" sz="1600" dirty="0">
                <a:latin typeface="Calibri" panose="020F0502020204030204" pitchFamily="34" charset="0"/>
              </a:rPr>
              <a:t> </a:t>
            </a:r>
            <a:r>
              <a:rPr lang="es-ES" altLang="en-US" sz="1600" dirty="0" err="1">
                <a:latin typeface="Calibri" panose="020F0502020204030204" pitchFamily="34" charset="0"/>
              </a:rPr>
              <a:t>robustness</a:t>
            </a:r>
            <a:r>
              <a:rPr lang="es-ES" altLang="en-US" sz="1600" dirty="0">
                <a:latin typeface="Calibri" panose="020F0502020204030204" pitchFamily="34" charset="0"/>
              </a:rPr>
              <a:t> </a:t>
            </a:r>
            <a:r>
              <a:rPr lang="es-ES" altLang="en-US" sz="1600" dirty="0" err="1">
                <a:latin typeface="Calibri" panose="020F0502020204030204" pitchFamily="34" charset="0"/>
              </a:rPr>
              <a:t>against</a:t>
            </a:r>
            <a:r>
              <a:rPr lang="es-ES" altLang="en-US" sz="1600" dirty="0">
                <a:latin typeface="Calibri" panose="020F0502020204030204" pitchFamily="34" charset="0"/>
              </a:rPr>
              <a:t> SET/SEU </a:t>
            </a:r>
            <a:r>
              <a:rPr lang="es-ES" altLang="en-US" sz="1600" dirty="0" err="1">
                <a:latin typeface="Calibri" panose="020F0502020204030204" pitchFamily="34" charset="0"/>
              </a:rPr>
              <a:t>due</a:t>
            </a:r>
            <a:r>
              <a:rPr lang="es-ES" altLang="en-US" sz="1600" dirty="0">
                <a:latin typeface="Calibri" panose="020F0502020204030204" pitchFamily="34" charset="0"/>
              </a:rPr>
              <a:t> to DICE </a:t>
            </a:r>
            <a:r>
              <a:rPr lang="es-ES" altLang="en-US" sz="1600" dirty="0" err="1">
                <a:latin typeface="Calibri" panose="020F0502020204030204" pitchFamily="34" charset="0"/>
              </a:rPr>
              <a:t>structure</a:t>
            </a:r>
            <a:endParaRPr lang="es-ES" altLang="en-US" sz="1600" dirty="0">
              <a:latin typeface="Calibri" panose="020F0502020204030204" pitchFamily="34" charset="0"/>
            </a:endParaRP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s-ES" altLang="en-US" sz="1600" dirty="0" err="1">
                <a:latin typeface="Calibri" panose="020F0502020204030204" pitchFamily="34" charset="0"/>
              </a:rPr>
              <a:t>Only</a:t>
            </a:r>
            <a:r>
              <a:rPr lang="es-ES" altLang="en-US" sz="1600" dirty="0">
                <a:latin typeface="Calibri" panose="020F0502020204030204" pitchFamily="34" charset="0"/>
              </a:rPr>
              <a:t> </a:t>
            </a:r>
            <a:r>
              <a:rPr lang="es-ES" altLang="en-US" sz="1600" dirty="0" err="1">
                <a:latin typeface="Calibri" panose="020F0502020204030204" pitchFamily="34" charset="0"/>
              </a:rPr>
              <a:t>affected</a:t>
            </a:r>
            <a:r>
              <a:rPr lang="es-ES" altLang="en-US" sz="1600" dirty="0">
                <a:latin typeface="Calibri" panose="020F0502020204030204" pitchFamily="34" charset="0"/>
              </a:rPr>
              <a:t> </a:t>
            </a:r>
            <a:r>
              <a:rPr lang="es-ES" altLang="en-US" sz="1600" dirty="0" err="1">
                <a:latin typeface="Calibri" panose="020F0502020204030204" pitchFamily="34" charset="0"/>
              </a:rPr>
              <a:t>by</a:t>
            </a:r>
            <a:r>
              <a:rPr lang="es-ES" altLang="en-US" sz="1600" dirty="0">
                <a:latin typeface="Calibri" panose="020F0502020204030204" pitchFamily="34" charset="0"/>
              </a:rPr>
              <a:t> </a:t>
            </a:r>
            <a:r>
              <a:rPr lang="es-ES" altLang="en-US" sz="1600" dirty="0" err="1">
                <a:latin typeface="Calibri" panose="020F0502020204030204" pitchFamily="34" charset="0"/>
              </a:rPr>
              <a:t>simultaneous</a:t>
            </a:r>
            <a:r>
              <a:rPr lang="es-ES" altLang="en-US" sz="1600" dirty="0">
                <a:latin typeface="Calibri" panose="020F0502020204030204" pitchFamily="34" charset="0"/>
              </a:rPr>
              <a:t> </a:t>
            </a:r>
            <a:r>
              <a:rPr lang="es-ES" altLang="en-US" sz="1600" dirty="0" err="1">
                <a:latin typeface="Calibri" panose="020F0502020204030204" pitchFamily="34" charset="0"/>
              </a:rPr>
              <a:t>impacts</a:t>
            </a:r>
            <a:r>
              <a:rPr lang="es-ES" altLang="en-US" sz="1600" dirty="0">
                <a:latin typeface="Calibri" panose="020F0502020204030204" pitchFamily="34" charset="0"/>
              </a:rPr>
              <a:t> at n1,n3 </a:t>
            </a:r>
            <a:r>
              <a:rPr lang="es-ES" altLang="en-US" sz="1600" dirty="0" err="1">
                <a:latin typeface="Calibri" panose="020F0502020204030204" pitchFamily="34" charset="0"/>
              </a:rPr>
              <a:t>or</a:t>
            </a:r>
            <a:r>
              <a:rPr lang="es-ES" altLang="en-US" sz="1600" dirty="0">
                <a:latin typeface="Calibri" panose="020F0502020204030204" pitchFamily="34" charset="0"/>
              </a:rPr>
              <a:t> n2, n4 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882098" y="2286071"/>
            <a:ext cx="6689725" cy="3397250"/>
            <a:chOff x="2114550" y="2246314"/>
            <a:chExt cx="6689725" cy="3397250"/>
          </a:xfrm>
        </p:grpSpPr>
        <p:pic>
          <p:nvPicPr>
            <p:cNvPr id="6147" name="10 Imagen" descr="C:\Users\Nando\Desktop\DICE chip\graphs\demi14a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4550" y="2246314"/>
              <a:ext cx="3468688" cy="3246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8" name="11 Imagen" descr="C:\Users\Nando\Desktop\DICE chip\graphs\demi23a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3225" y="2614613"/>
              <a:ext cx="3321050" cy="288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CuadroTexto 10"/>
            <p:cNvSpPr txBox="1"/>
            <p:nvPr/>
          </p:nvSpPr>
          <p:spPr>
            <a:xfrm>
              <a:off x="2215250" y="4052372"/>
              <a:ext cx="10987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/>
                <a:t>LOAD line</a:t>
              </a:r>
              <a:endParaRPr lang="en-US" dirty="0"/>
            </a:p>
          </p:txBody>
        </p:sp>
        <p:sp>
          <p:nvSpPr>
            <p:cNvPr id="3" name="Rectángulo redondeado 2"/>
            <p:cNvSpPr/>
            <p:nvPr/>
          </p:nvSpPr>
          <p:spPr>
            <a:xfrm>
              <a:off x="2115235" y="2311401"/>
              <a:ext cx="2151963" cy="3332163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5755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 txBox="1">
            <a:spLocks/>
          </p:cNvSpPr>
          <p:nvPr/>
        </p:nvSpPr>
        <p:spPr bwMode="auto">
          <a:xfrm>
            <a:off x="1965326" y="366714"/>
            <a:ext cx="8228013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3200" dirty="0">
                <a:latin typeface="Calibri" panose="020F0502020204030204" pitchFamily="34" charset="0"/>
              </a:rPr>
              <a:t>DICE structure analysis with AFTU</a:t>
            </a:r>
          </a:p>
        </p:txBody>
      </p:sp>
      <p:sp>
        <p:nvSpPr>
          <p:cNvPr id="1028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s-ES" altLang="en-US">
              <a:latin typeface="Calibri" panose="020F0502020204030204" pitchFamily="34" charset="0"/>
            </a:endParaRPr>
          </a:p>
        </p:txBody>
      </p:sp>
      <p:graphicFrame>
        <p:nvGraphicFramePr>
          <p:cNvPr id="1026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8443754"/>
              </p:ext>
            </p:extLst>
          </p:nvPr>
        </p:nvGraphicFramePr>
        <p:xfrm>
          <a:off x="2642" y="2186273"/>
          <a:ext cx="7368231" cy="33001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0" name="Visio" r:id="rId3" imgW="6501793" imgH="2920424" progId="Visio.Drawing.11">
                  <p:embed/>
                </p:oleObj>
              </mc:Choice>
              <mc:Fallback>
                <p:oleObj name="Visio" r:id="rId3" imgW="6501793" imgH="2920424" progId="Visio.Drawing.11">
                  <p:embed/>
                  <p:pic>
                    <p:nvPicPr>
                      <p:cNvPr id="1026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2" y="2186273"/>
                        <a:ext cx="7368231" cy="330012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CuadroTexto 8"/>
          <p:cNvSpPr txBox="1">
            <a:spLocks noChangeArrowheads="1"/>
          </p:cNvSpPr>
          <p:nvPr/>
        </p:nvSpPr>
        <p:spPr bwMode="auto">
          <a:xfrm>
            <a:off x="560128" y="1136605"/>
            <a:ext cx="6253258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s-ES" altLang="en-US" dirty="0" err="1">
                <a:latin typeface="Calibri" panose="020F0502020204030204" pitchFamily="34" charset="0"/>
              </a:rPr>
              <a:t>Impacts</a:t>
            </a:r>
            <a:r>
              <a:rPr lang="es-ES" altLang="en-US" dirty="0">
                <a:latin typeface="Calibri" panose="020F0502020204030204" pitchFamily="34" charset="0"/>
              </a:rPr>
              <a:t> at 4 </a:t>
            </a:r>
            <a:r>
              <a:rPr lang="es-ES" altLang="en-US" dirty="0" err="1">
                <a:latin typeface="Calibri" panose="020F0502020204030204" pitchFamily="34" charset="0"/>
              </a:rPr>
              <a:t>different</a:t>
            </a:r>
            <a:r>
              <a:rPr lang="es-ES" altLang="en-US" dirty="0">
                <a:latin typeface="Calibri" panose="020F0502020204030204" pitchFamily="34" charset="0"/>
              </a:rPr>
              <a:t> times (0.5, 1.25, 2.5, 3.25 </a:t>
            </a:r>
            <a:r>
              <a:rPr lang="es-ES" altLang="en-US" dirty="0" err="1">
                <a:latin typeface="Calibri" panose="020F0502020204030204" pitchFamily="34" charset="0"/>
              </a:rPr>
              <a:t>ns</a:t>
            </a:r>
            <a:r>
              <a:rPr lang="es-ES" altLang="en-US" dirty="0">
                <a:latin typeface="Calibri" panose="020F0502020204030204" pitchFamily="34" charset="0"/>
              </a:rPr>
              <a:t>) in </a:t>
            </a:r>
            <a:r>
              <a:rPr lang="es-ES" altLang="en-US" dirty="0" err="1">
                <a:latin typeface="Calibri" panose="020F0502020204030204" pitchFamily="34" charset="0"/>
              </a:rPr>
              <a:t>every</a:t>
            </a:r>
            <a:r>
              <a:rPr lang="es-ES" altLang="en-US" dirty="0">
                <a:latin typeface="Calibri" panose="020F0502020204030204" pitchFamily="34" charset="0"/>
              </a:rPr>
              <a:t> transistor of </a:t>
            </a:r>
            <a:r>
              <a:rPr lang="es-ES" altLang="en-US" dirty="0" err="1">
                <a:latin typeface="Calibri" panose="020F0502020204030204" pitchFamily="34" charset="0"/>
              </a:rPr>
              <a:t>the</a:t>
            </a:r>
            <a:r>
              <a:rPr lang="es-ES" altLang="en-US" dirty="0">
                <a:latin typeface="Calibri" panose="020F0502020204030204" pitchFamily="34" charset="0"/>
              </a:rPr>
              <a:t> DICE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s-ES" altLang="en-US" sz="1600" dirty="0" err="1">
                <a:latin typeface="Calibri" panose="020F0502020204030204" pitchFamily="34" charset="0"/>
              </a:rPr>
              <a:t>Every</a:t>
            </a:r>
            <a:r>
              <a:rPr lang="es-ES" altLang="en-US" sz="1600" dirty="0">
                <a:latin typeface="Calibri" panose="020F0502020204030204" pitchFamily="34" charset="0"/>
              </a:rPr>
              <a:t> </a:t>
            </a:r>
            <a:r>
              <a:rPr lang="es-ES" altLang="en-US" sz="1600" dirty="0" err="1">
                <a:latin typeface="Calibri" panose="020F0502020204030204" pitchFamily="34" charset="0"/>
              </a:rPr>
              <a:t>possible</a:t>
            </a:r>
            <a:r>
              <a:rPr lang="es-ES" altLang="en-US" sz="1600" dirty="0">
                <a:latin typeface="Calibri" panose="020F0502020204030204" pitchFamily="34" charset="0"/>
              </a:rPr>
              <a:t> input/output </a:t>
            </a:r>
            <a:r>
              <a:rPr lang="es-ES" altLang="en-US" sz="1600" dirty="0" err="1">
                <a:latin typeface="Calibri" panose="020F0502020204030204" pitchFamily="34" charset="0"/>
              </a:rPr>
              <a:t>state</a:t>
            </a:r>
            <a:r>
              <a:rPr lang="es-ES" altLang="en-US" sz="1600" dirty="0">
                <a:latin typeface="Calibri" panose="020F0502020204030204" pitchFamily="34" charset="0"/>
              </a:rPr>
              <a:t> </a:t>
            </a:r>
            <a:r>
              <a:rPr lang="es-ES" altLang="en-US" sz="1600" dirty="0" err="1">
                <a:latin typeface="Calibri" panose="020F0502020204030204" pitchFamily="34" charset="0"/>
              </a:rPr>
              <a:t>is</a:t>
            </a:r>
            <a:r>
              <a:rPr lang="es-ES" altLang="en-US" sz="1600" dirty="0">
                <a:latin typeface="Calibri" panose="020F0502020204030204" pitchFamily="34" charset="0"/>
              </a:rPr>
              <a:t> </a:t>
            </a:r>
            <a:r>
              <a:rPr lang="es-ES" altLang="en-US" sz="1600" dirty="0" err="1" smtClean="0">
                <a:latin typeface="Calibri" panose="020F0502020204030204" pitchFamily="34" charset="0"/>
              </a:rPr>
              <a:t>analyzed</a:t>
            </a:r>
            <a:endParaRPr lang="es-ES" altLang="en-US" sz="1600" dirty="0">
              <a:latin typeface="Calibri" panose="020F0502020204030204" pitchFamily="34" charset="0"/>
            </a:endParaRPr>
          </a:p>
        </p:txBody>
      </p:sp>
      <p:sp>
        <p:nvSpPr>
          <p:cNvPr id="6" name="CuadroTexto 8"/>
          <p:cNvSpPr txBox="1"/>
          <p:nvPr/>
        </p:nvSpPr>
        <p:spPr>
          <a:xfrm>
            <a:off x="6964461" y="1582881"/>
            <a:ext cx="5378614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dirty="0" err="1" smtClean="0"/>
              <a:t>According</a:t>
            </a:r>
            <a:r>
              <a:rPr lang="es-ES" dirty="0" smtClean="0"/>
              <a:t> </a:t>
            </a:r>
            <a:r>
              <a:rPr lang="es-ES" dirty="0"/>
              <a:t>to </a:t>
            </a:r>
            <a:r>
              <a:rPr lang="es-ES" dirty="0" err="1"/>
              <a:t>results</a:t>
            </a:r>
            <a:r>
              <a:rPr lang="es-ES" dirty="0"/>
              <a:t>, </a:t>
            </a:r>
            <a:r>
              <a:rPr lang="es-ES" dirty="0" err="1"/>
              <a:t>there</a:t>
            </a:r>
            <a:r>
              <a:rPr lang="es-ES" dirty="0"/>
              <a:t> are 4 </a:t>
            </a:r>
            <a:r>
              <a:rPr lang="es-ES" dirty="0" err="1"/>
              <a:t>classes</a:t>
            </a:r>
            <a:r>
              <a:rPr lang="es-ES" dirty="0"/>
              <a:t> of </a:t>
            </a:r>
            <a:r>
              <a:rPr lang="es-ES" dirty="0" err="1"/>
              <a:t>transistors</a:t>
            </a:r>
            <a:r>
              <a:rPr lang="es-ES" dirty="0"/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s-ES" dirty="0"/>
          </a:p>
          <a:p>
            <a:pPr lvl="1">
              <a:buFont typeface="Wingdings" pitchFamily="2" charset="2"/>
              <a:buChar char="Ø"/>
              <a:defRPr/>
            </a:pPr>
            <a:r>
              <a:rPr lang="en-GB" dirty="0"/>
              <a:t>Class I: no effect on the latch output</a:t>
            </a:r>
          </a:p>
          <a:p>
            <a:pPr lvl="1">
              <a:defRPr/>
            </a:pPr>
            <a:endParaRPr lang="es-ES" sz="1600" dirty="0"/>
          </a:p>
          <a:p>
            <a:pPr lvl="1">
              <a:buFont typeface="Wingdings" pitchFamily="2" charset="2"/>
              <a:buChar char="Ø"/>
              <a:defRPr/>
            </a:pPr>
            <a:r>
              <a:rPr lang="en-GB" dirty="0"/>
              <a:t>Class II: transient glitch at the latch output, with no permanent effect (SET)</a:t>
            </a:r>
          </a:p>
          <a:p>
            <a:pPr>
              <a:defRPr/>
            </a:pPr>
            <a:endParaRPr lang="es-ES" sz="1600" dirty="0"/>
          </a:p>
          <a:p>
            <a:pPr lvl="1">
              <a:buFont typeface="Wingdings" pitchFamily="2" charset="2"/>
              <a:buChar char="Ø"/>
              <a:defRPr/>
            </a:pPr>
            <a:r>
              <a:rPr lang="en-GB" dirty="0"/>
              <a:t>Class III:  a change of the state at the output (SEU) </a:t>
            </a:r>
          </a:p>
          <a:p>
            <a:pPr>
              <a:defRPr/>
            </a:pPr>
            <a:endParaRPr lang="es-ES" sz="1600" dirty="0"/>
          </a:p>
          <a:p>
            <a:pPr lvl="1">
              <a:buFont typeface="Wingdings" pitchFamily="2" charset="2"/>
              <a:buChar char="Ø"/>
              <a:defRPr/>
            </a:pPr>
            <a:r>
              <a:rPr lang="en-GB" dirty="0"/>
              <a:t>Class IV: a pair of transistors simultaneously impacted that generate a SEU </a:t>
            </a:r>
          </a:p>
          <a:p>
            <a:pPr lvl="1">
              <a:defRPr/>
            </a:pPr>
            <a:r>
              <a:rPr lang="en-GB" dirty="0"/>
              <a:t>at the latch output.</a:t>
            </a:r>
            <a:endParaRPr lang="es-ES" sz="1600" dirty="0"/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21311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s-ES" altLang="en-US">
              <a:latin typeface="Calibri" panose="020F0502020204030204" pitchFamily="34" charset="0"/>
            </a:endParaRPr>
          </a:p>
        </p:txBody>
      </p:sp>
      <p:sp>
        <p:nvSpPr>
          <p:cNvPr id="9220" name="CuadroTexto 8"/>
          <p:cNvSpPr txBox="1">
            <a:spLocks noChangeArrowheads="1"/>
          </p:cNvSpPr>
          <p:nvPr/>
        </p:nvSpPr>
        <p:spPr bwMode="auto">
          <a:xfrm>
            <a:off x="7096125" y="1449388"/>
            <a:ext cx="3087688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endParaRPr lang="es-ES" altLang="en-US">
              <a:latin typeface="Calibri" panose="020F050202020403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s-ES" altLang="en-US">
                <a:latin typeface="Calibri" panose="020F0502020204030204" pitchFamily="34" charset="0"/>
              </a:rPr>
              <a:t>Impacts in every transistor of the DICE for different values of injected charge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s-ES" altLang="en-US">
              <a:latin typeface="Calibri" panose="020F050202020403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s-ES" altLang="en-US">
                <a:latin typeface="Calibri" panose="020F0502020204030204" pitchFamily="34" charset="0"/>
              </a:rPr>
              <a:t>“Secondary latch” seems safe when simple impacts are performed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s-ES" altLang="en-US">
              <a:latin typeface="Calibri" panose="020F050202020403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s-ES" altLang="en-US">
                <a:latin typeface="Calibri" panose="020F0502020204030204" pitchFamily="34" charset="0"/>
              </a:rPr>
              <a:t>DICE structure </a:t>
            </a:r>
            <a:r>
              <a:rPr lang="es-ES" altLang="en-US">
                <a:latin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s-ES" altLang="en-US">
                <a:latin typeface="Calibri" panose="020F0502020204030204" pitchFamily="34" charset="0"/>
              </a:rPr>
              <a:t>No class III transistors expected</a:t>
            </a:r>
          </a:p>
          <a:p>
            <a:pPr eaLnBrk="1" hangingPunct="1"/>
            <a:endParaRPr lang="es-ES" altLang="en-US">
              <a:latin typeface="Calibri" panose="020F0502020204030204" pitchFamily="34" charset="0"/>
            </a:endParaRPr>
          </a:p>
        </p:txBody>
      </p:sp>
      <p:graphicFrame>
        <p:nvGraphicFramePr>
          <p:cNvPr id="8" name="7 Tabla"/>
          <p:cNvGraphicFramePr>
            <a:graphicFrameLocks noGrp="1"/>
          </p:cNvGraphicFramePr>
          <p:nvPr/>
        </p:nvGraphicFramePr>
        <p:xfrm>
          <a:off x="2171701" y="1449389"/>
          <a:ext cx="4822825" cy="4030980"/>
        </p:xfrm>
        <a:graphic>
          <a:graphicData uri="http://schemas.openxmlformats.org/drawingml/2006/table">
            <a:tbl>
              <a:tblPr/>
              <a:tblGrid>
                <a:gridCol w="5780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00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047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7524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i="1" dirty="0" err="1">
                          <a:latin typeface="Calibri"/>
                          <a:ea typeface="Times New Roman"/>
                          <a:cs typeface="Times New Roman"/>
                        </a:rPr>
                        <a:t>Qinj</a:t>
                      </a:r>
                      <a:endParaRPr lang="es-ES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694" marR="436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i="1" dirty="0">
                          <a:latin typeface="Calibri"/>
                          <a:ea typeface="Times New Roman"/>
                          <a:cs typeface="Times New Roman"/>
                        </a:rPr>
                        <a:t>Class</a:t>
                      </a:r>
                      <a:endParaRPr lang="es-ES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694" marR="436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i="1" dirty="0">
                          <a:latin typeface="Calibri"/>
                          <a:ea typeface="Times New Roman"/>
                          <a:cs typeface="Times New Roman"/>
                        </a:rPr>
                        <a:t>Transistors</a:t>
                      </a:r>
                      <a:endParaRPr lang="es-ES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694" marR="436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5246">
                <a:tc rowSpan="4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0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latin typeface="Calibri"/>
                          <a:ea typeface="Times New Roman"/>
                          <a:cs typeface="Times New Roman"/>
                        </a:rPr>
                        <a:t>0.05 pC</a:t>
                      </a:r>
                      <a:endParaRPr lang="es-E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694" marR="436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latin typeface="Calibri"/>
                          <a:ea typeface="Times New Roman"/>
                          <a:cs typeface="Times New Roman"/>
                        </a:rPr>
                        <a:t>I</a:t>
                      </a:r>
                      <a:endParaRPr lang="es-E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694" marR="436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latin typeface="Calibri"/>
                          <a:ea typeface="Times New Roman"/>
                          <a:cs typeface="Times New Roman"/>
                        </a:rPr>
                        <a:t>All except class II</a:t>
                      </a:r>
                      <a:endParaRPr lang="es-ES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694" marR="436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524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latin typeface="Calibri"/>
                          <a:ea typeface="Times New Roman"/>
                          <a:cs typeface="Times New Roman"/>
                        </a:rPr>
                        <a:t>II</a:t>
                      </a:r>
                      <a:endParaRPr lang="es-E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694" marR="436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latin typeface="Calibri"/>
                          <a:ea typeface="Times New Roman"/>
                          <a:cs typeface="Times New Roman"/>
                        </a:rPr>
                        <a:t>M10, M11, M9, M3</a:t>
                      </a:r>
                      <a:endParaRPr lang="es-ES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694" marR="436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524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latin typeface="Calibri"/>
                          <a:ea typeface="Times New Roman"/>
                          <a:cs typeface="Times New Roman"/>
                        </a:rPr>
                        <a:t>III</a:t>
                      </a:r>
                      <a:endParaRPr lang="es-E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694" marR="436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latin typeface="Calibri"/>
                          <a:ea typeface="Times New Roman"/>
                          <a:cs typeface="Times New Roman"/>
                        </a:rPr>
                        <a:t>None</a:t>
                      </a:r>
                      <a:endParaRPr lang="es-ES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694" marR="436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524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latin typeface="Calibri"/>
                          <a:ea typeface="Times New Roman"/>
                          <a:cs typeface="Times New Roman"/>
                        </a:rPr>
                        <a:t>IV</a:t>
                      </a:r>
                      <a:endParaRPr lang="es-E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694" marR="436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latin typeface="Calibri"/>
                          <a:ea typeface="Times New Roman"/>
                          <a:cs typeface="Times New Roman"/>
                        </a:rPr>
                        <a:t>(M11-M8), (M11-M2), (M10-M7), (M10-M1)</a:t>
                      </a:r>
                      <a:endParaRPr lang="es-ES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694" marR="436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5246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0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latin typeface="Calibri"/>
                          <a:ea typeface="Times New Roman"/>
                          <a:cs typeface="Times New Roman"/>
                        </a:rPr>
                        <a:t>0.1 pC</a:t>
                      </a:r>
                      <a:endParaRPr lang="es-E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694" marR="436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latin typeface="Calibri"/>
                          <a:ea typeface="Times New Roman"/>
                          <a:cs typeface="Times New Roman"/>
                        </a:rPr>
                        <a:t>I</a:t>
                      </a:r>
                      <a:endParaRPr lang="es-E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694" marR="436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latin typeface="Calibri"/>
                          <a:ea typeface="Times New Roman"/>
                          <a:cs typeface="Times New Roman"/>
                        </a:rPr>
                        <a:t>All except class II</a:t>
                      </a:r>
                      <a:endParaRPr lang="es-ES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694" marR="436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524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latin typeface="Calibri"/>
                          <a:ea typeface="Times New Roman"/>
                          <a:cs typeface="Times New Roman"/>
                        </a:rPr>
                        <a:t>II</a:t>
                      </a:r>
                      <a:endParaRPr lang="es-E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694" marR="436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latin typeface="Calibri"/>
                          <a:ea typeface="Times New Roman"/>
                          <a:cs typeface="Times New Roman"/>
                        </a:rPr>
                        <a:t>M10, M11, M9, M3</a:t>
                      </a:r>
                      <a:endParaRPr lang="es-ES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694" marR="436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524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latin typeface="Calibri"/>
                          <a:ea typeface="Times New Roman"/>
                          <a:cs typeface="Times New Roman"/>
                        </a:rPr>
                        <a:t>III</a:t>
                      </a:r>
                      <a:endParaRPr lang="es-E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694" marR="436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latin typeface="Calibri"/>
                          <a:ea typeface="Times New Roman"/>
                          <a:cs typeface="Times New Roman"/>
                        </a:rPr>
                        <a:t>None</a:t>
                      </a:r>
                      <a:endParaRPr lang="es-E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694" marR="436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25739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kern="1200" dirty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IV</a:t>
                      </a:r>
                      <a:endParaRPr lang="es-ES" sz="1000" kern="12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694" marR="436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kern="1200" dirty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(M11-M8), (M11-M2), (M10-M7), (M10-M1), (M11-M6), (M11-M5), </a:t>
                      </a:r>
                      <a:endParaRPr lang="en-GB" sz="1000" kern="1200" dirty="0" smtClean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kern="1200" dirty="0" smtClean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en-GB" sz="1000" kern="1200" dirty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M10-M0), (M10-M4), (M7-M9), (M7-M0), (M7-M4), (M9-M1), </a:t>
                      </a:r>
                      <a:br>
                        <a:rPr lang="en-GB" sz="1000" kern="1200" dirty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</a:br>
                      <a:r>
                        <a:rPr lang="en-GB" sz="1000" kern="1200" dirty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(M9-M0), (M9-M4), (M3-M2), (M3-M5), (M3-M6), (M8-M3), (M8-M6)</a:t>
                      </a:r>
                      <a:endParaRPr lang="es-ES" sz="1000" kern="12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694" marR="436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5246">
                <a:tc rowSpan="4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0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latin typeface="Calibri"/>
                          <a:ea typeface="Times New Roman"/>
                          <a:cs typeface="Times New Roman"/>
                        </a:rPr>
                        <a:t>0.2 pC</a:t>
                      </a:r>
                      <a:endParaRPr lang="es-E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694" marR="436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latin typeface="Calibri"/>
                          <a:ea typeface="Times New Roman"/>
                          <a:cs typeface="Times New Roman"/>
                        </a:rPr>
                        <a:t>I</a:t>
                      </a:r>
                      <a:endParaRPr lang="es-E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694" marR="436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latin typeface="Calibri"/>
                          <a:ea typeface="Times New Roman"/>
                          <a:cs typeface="Times New Roman"/>
                        </a:rPr>
                        <a:t>M7, M8, M2, M1, MU1_X_M_u3</a:t>
                      </a:r>
                    </a:p>
                  </a:txBody>
                  <a:tcPr marL="43694" marR="436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524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latin typeface="Calibri"/>
                          <a:ea typeface="Times New Roman"/>
                          <a:cs typeface="Times New Roman"/>
                        </a:rPr>
                        <a:t>II</a:t>
                      </a:r>
                      <a:endParaRPr lang="es-E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694" marR="436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latin typeface="Calibri"/>
                          <a:ea typeface="Times New Roman"/>
                          <a:cs typeface="Times New Roman"/>
                        </a:rPr>
                        <a:t>M10, M11, M9, M3</a:t>
                      </a:r>
                      <a:endParaRPr lang="es-ES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694" marR="436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524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latin typeface="Calibri"/>
                          <a:ea typeface="Times New Roman"/>
                          <a:cs typeface="Times New Roman"/>
                        </a:rPr>
                        <a:t>III</a:t>
                      </a:r>
                      <a:endParaRPr lang="es-ES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694" marR="436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M0, M4, M6, M5, MU1_X_M_u2</a:t>
                      </a:r>
                    </a:p>
                  </a:txBody>
                  <a:tcPr marL="43694" marR="436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25739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latin typeface="Calibri"/>
                          <a:ea typeface="Times New Roman"/>
                          <a:cs typeface="Times New Roman"/>
                        </a:rPr>
                        <a:t>IV</a:t>
                      </a:r>
                      <a:endParaRPr lang="es-E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694" marR="436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latin typeface="Calibri"/>
                          <a:ea typeface="Times New Roman"/>
                          <a:cs typeface="Times New Roman"/>
                        </a:rPr>
                        <a:t>(M11-M8), (M11-M2), (M10-M7), (M10-M1), (M11-M6), (M11-M5), </a:t>
                      </a:r>
                      <a:endParaRPr lang="en-GB" sz="1000" dirty="0" smtClean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 smtClean="0">
                          <a:latin typeface="Calibri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en-GB" sz="1000" dirty="0">
                          <a:latin typeface="Calibri"/>
                          <a:ea typeface="Times New Roman"/>
                          <a:cs typeface="Times New Roman"/>
                        </a:rPr>
                        <a:t>M10-M0), (M10-M4), (M7-M9), (M7-M0), (M7-M4), (M9-M1), </a:t>
                      </a:r>
                      <a:br>
                        <a:rPr lang="en-GB" sz="1000" dirty="0">
                          <a:latin typeface="Calibri"/>
                          <a:ea typeface="Times New Roman"/>
                          <a:cs typeface="Times New Roman"/>
                        </a:rPr>
                      </a:br>
                      <a:r>
                        <a:rPr lang="en-GB" sz="1000" dirty="0">
                          <a:latin typeface="Calibri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en-GB" sz="1000" dirty="0" smtClean="0">
                          <a:latin typeface="Calibri"/>
                          <a:ea typeface="Times New Roman"/>
                          <a:cs typeface="Times New Roman"/>
                        </a:rPr>
                        <a:t>M9M0</a:t>
                      </a:r>
                      <a:r>
                        <a:rPr lang="en-GB" sz="1000" dirty="0">
                          <a:latin typeface="Calibri"/>
                          <a:ea typeface="Times New Roman"/>
                          <a:cs typeface="Times New Roman"/>
                        </a:rPr>
                        <a:t>), (M9-M4), (M3-M2), (M3-M5), (M3-M6), (M8-M3), (M8-M6)</a:t>
                      </a:r>
                      <a:endParaRPr lang="es-ES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694" marR="436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5246">
                <a:tc rowSpan="4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0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latin typeface="Calibri"/>
                          <a:ea typeface="Times New Roman"/>
                          <a:cs typeface="Times New Roman"/>
                        </a:rPr>
                        <a:t>0.3 pC</a:t>
                      </a:r>
                    </a:p>
                  </a:txBody>
                  <a:tcPr marL="43694" marR="436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latin typeface="Calibri"/>
                          <a:ea typeface="Times New Roman"/>
                          <a:cs typeface="Times New Roman"/>
                        </a:rPr>
                        <a:t>I</a:t>
                      </a:r>
                    </a:p>
                  </a:txBody>
                  <a:tcPr marL="43694" marR="436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latin typeface="Calibri"/>
                          <a:ea typeface="Times New Roman"/>
                          <a:cs typeface="Times New Roman"/>
                        </a:rPr>
                        <a:t>M7, M8, M2, M1, MU1_X_M_u3</a:t>
                      </a:r>
                    </a:p>
                  </a:txBody>
                  <a:tcPr marL="43694" marR="436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524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latin typeface="Calibri"/>
                          <a:ea typeface="Times New Roman"/>
                          <a:cs typeface="Times New Roman"/>
                        </a:rPr>
                        <a:t>II</a:t>
                      </a:r>
                    </a:p>
                  </a:txBody>
                  <a:tcPr marL="43694" marR="436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latin typeface="Calibri"/>
                          <a:ea typeface="Times New Roman"/>
                          <a:cs typeface="Times New Roman"/>
                        </a:rPr>
                        <a:t>M10, M11, M9, M3</a:t>
                      </a:r>
                    </a:p>
                  </a:txBody>
                  <a:tcPr marL="43694" marR="436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7524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latin typeface="Calibri"/>
                          <a:ea typeface="Times New Roman"/>
                          <a:cs typeface="Times New Roman"/>
                        </a:rPr>
                        <a:t>III</a:t>
                      </a:r>
                    </a:p>
                  </a:txBody>
                  <a:tcPr marL="43694" marR="436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M0, M4, M6, M5, MU1_X_M_u2</a:t>
                      </a:r>
                    </a:p>
                  </a:txBody>
                  <a:tcPr marL="43694" marR="436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525739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latin typeface="Calibri"/>
                          <a:ea typeface="Times New Roman"/>
                          <a:cs typeface="Times New Roman"/>
                        </a:rPr>
                        <a:t>IV</a:t>
                      </a:r>
                    </a:p>
                  </a:txBody>
                  <a:tcPr marL="43694" marR="436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latin typeface="Calibri"/>
                          <a:ea typeface="Times New Roman"/>
                          <a:cs typeface="Times New Roman"/>
                        </a:rPr>
                        <a:t>(M11-M8), (M11-M2), (M10-M7), (M10-M1), (M11-M6), (M11-M5), </a:t>
                      </a:r>
                      <a:endParaRPr lang="es-ES" sz="1000" dirty="0" smtClean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latin typeface="Calibri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es-ES" sz="1000" dirty="0">
                          <a:latin typeface="Calibri"/>
                          <a:ea typeface="Times New Roman"/>
                          <a:cs typeface="Times New Roman"/>
                        </a:rPr>
                        <a:t>M10-M0), (M10-M4), (M7-M9), (M7-M0), (M7-M4), (M9-M1), </a:t>
                      </a:r>
                      <a:br>
                        <a:rPr lang="es-ES" sz="1000" dirty="0">
                          <a:latin typeface="Calibri"/>
                          <a:ea typeface="Times New Roman"/>
                          <a:cs typeface="Times New Roman"/>
                        </a:rPr>
                      </a:br>
                      <a:r>
                        <a:rPr lang="es-ES" sz="1000" dirty="0">
                          <a:latin typeface="Calibri"/>
                          <a:ea typeface="Times New Roman"/>
                          <a:cs typeface="Times New Roman"/>
                        </a:rPr>
                        <a:t>(M9-M0), (M9-M4), (M3-M2), (M3-M5), (M3-M6), (M8-M3), (M8-M6)</a:t>
                      </a:r>
                    </a:p>
                  </a:txBody>
                  <a:tcPr marL="43694" marR="436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 bwMode="auto">
          <a:xfrm>
            <a:off x="1965326" y="366714"/>
            <a:ext cx="8228013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3200" dirty="0">
                <a:latin typeface="Calibri" panose="020F0502020204030204" pitchFamily="34" charset="0"/>
              </a:rPr>
              <a:t>DICE structure analysis with AFTU</a:t>
            </a:r>
          </a:p>
        </p:txBody>
      </p:sp>
    </p:spTree>
    <p:extLst>
      <p:ext uri="{BB962C8B-B14F-4D97-AF65-F5344CB8AC3E}">
        <p14:creationId xmlns:p14="http://schemas.microsoft.com/office/powerpoint/2010/main" val="318144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0812007_01-A4-at-144-dp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1" y="603250"/>
            <a:ext cx="3921125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 descr="http://chemistry.oregonstate.edu/nuclear/pics/React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222" y="3213101"/>
            <a:ext cx="3913188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>
            <a:spLocks noChangeArrowheads="1"/>
          </p:cNvSpPr>
          <p:nvPr/>
        </p:nvSpPr>
        <p:spPr bwMode="auto">
          <a:xfrm>
            <a:off x="6154142" y="1031082"/>
            <a:ext cx="419033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s-ES" dirty="0">
                <a:solidFill>
                  <a:schemeClr val="tx1"/>
                </a:solidFill>
              </a:rPr>
              <a:t>Compact Muon </a:t>
            </a:r>
            <a:r>
              <a:rPr lang="en-US" dirty="0">
                <a:solidFill>
                  <a:schemeClr val="tx1"/>
                </a:solidFill>
              </a:rPr>
              <a:t>Solenoid</a:t>
            </a:r>
            <a:r>
              <a:rPr lang="es-ES" dirty="0">
                <a:solidFill>
                  <a:schemeClr val="tx1"/>
                </a:solidFill>
              </a:rPr>
              <a:t> CMS, LHC, CERN</a:t>
            </a:r>
          </a:p>
          <a:p>
            <a:pPr eaLnBrk="1" hangingPunct="1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s-ES" dirty="0">
                <a:solidFill>
                  <a:schemeClr val="tx1"/>
                </a:solidFill>
              </a:rPr>
              <a:t>Detector </a:t>
            </a:r>
            <a:r>
              <a:rPr lang="es-ES" dirty="0" err="1">
                <a:solidFill>
                  <a:schemeClr val="tx1"/>
                </a:solidFill>
              </a:rPr>
              <a:t>microelectronics</a:t>
            </a:r>
            <a:endParaRPr lang="es-ES" dirty="0">
              <a:solidFill>
                <a:schemeClr val="tx1"/>
              </a:solidFill>
            </a:endParaRPr>
          </a:p>
          <a:p>
            <a:pPr eaLnBrk="1" hangingPunct="1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s-ES" dirty="0" err="1">
                <a:solidFill>
                  <a:schemeClr val="tx1"/>
                </a:solidFill>
              </a:rPr>
              <a:t>Hadrons</a:t>
            </a:r>
            <a:r>
              <a:rPr lang="es-ES" dirty="0">
                <a:solidFill>
                  <a:schemeClr val="tx1"/>
                </a:solidFill>
              </a:rPr>
              <a:t>, </a:t>
            </a:r>
            <a:r>
              <a:rPr lang="es-ES" dirty="0" err="1">
                <a:solidFill>
                  <a:schemeClr val="tx1"/>
                </a:solidFill>
              </a:rPr>
              <a:t>Leptons</a:t>
            </a:r>
            <a:r>
              <a:rPr lang="es-ES" dirty="0">
                <a:solidFill>
                  <a:schemeClr val="tx1"/>
                </a:solidFill>
              </a:rPr>
              <a:t>,  </a:t>
            </a:r>
            <a:r>
              <a:rPr lang="es-ES" dirty="0">
                <a:solidFill>
                  <a:schemeClr val="tx1"/>
                </a:solidFill>
                <a:latin typeface="Symbol" pitchFamily="18" charset="2"/>
              </a:rPr>
              <a:t>g </a:t>
            </a:r>
            <a:r>
              <a:rPr lang="es-ES" dirty="0">
                <a:solidFill>
                  <a:schemeClr val="tx1"/>
                </a:solidFill>
                <a:cs typeface="Arial" charset="0"/>
              </a:rPr>
              <a:t>and X </a:t>
            </a:r>
            <a:r>
              <a:rPr lang="es-ES" dirty="0" err="1">
                <a:solidFill>
                  <a:schemeClr val="tx1"/>
                </a:solidFill>
                <a:cs typeface="Arial" charset="0"/>
              </a:rPr>
              <a:t>photons</a:t>
            </a:r>
            <a:endParaRPr lang="es-ES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6" name="5 CuadroTexto"/>
          <p:cNvSpPr txBox="1">
            <a:spLocks noChangeArrowheads="1"/>
          </p:cNvSpPr>
          <p:nvPr/>
        </p:nvSpPr>
        <p:spPr bwMode="auto">
          <a:xfrm>
            <a:off x="2019420" y="4077073"/>
            <a:ext cx="306846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s-ES" dirty="0">
                <a:solidFill>
                  <a:schemeClr val="tx1"/>
                </a:solidFill>
              </a:rPr>
              <a:t>Triga Reactor </a:t>
            </a:r>
            <a:r>
              <a:rPr lang="es-ES" dirty="0" err="1">
                <a:solidFill>
                  <a:schemeClr val="tx1"/>
                </a:solidFill>
              </a:rPr>
              <a:t>Mk</a:t>
            </a:r>
            <a:r>
              <a:rPr lang="es-ES" dirty="0">
                <a:solidFill>
                  <a:schemeClr val="tx1"/>
                </a:solidFill>
              </a:rPr>
              <a:t> III, </a:t>
            </a:r>
          </a:p>
          <a:p>
            <a:pPr marL="0" indent="0" eaLnBrk="1" hangingPunct="1">
              <a:buClr>
                <a:srgbClr val="000000"/>
              </a:buClr>
              <a:buSzPct val="100000"/>
            </a:pPr>
            <a:r>
              <a:rPr lang="es-ES" dirty="0">
                <a:solidFill>
                  <a:schemeClr val="tx1"/>
                </a:solidFill>
              </a:rPr>
              <a:t>     </a:t>
            </a:r>
            <a:r>
              <a:rPr lang="es-ES" dirty="0" err="1">
                <a:solidFill>
                  <a:schemeClr val="tx1"/>
                </a:solidFill>
              </a:rPr>
              <a:t>Oregon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State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University</a:t>
            </a:r>
            <a:endParaRPr lang="es-ES" dirty="0">
              <a:solidFill>
                <a:schemeClr val="tx1"/>
              </a:solidFill>
            </a:endParaRPr>
          </a:p>
          <a:p>
            <a:pPr eaLnBrk="1" hangingPunct="1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s-ES" dirty="0">
                <a:solidFill>
                  <a:schemeClr val="tx1"/>
                </a:solidFill>
              </a:rPr>
              <a:t>Control </a:t>
            </a:r>
            <a:r>
              <a:rPr lang="es-ES" dirty="0" err="1">
                <a:solidFill>
                  <a:schemeClr val="tx1"/>
                </a:solidFill>
              </a:rPr>
              <a:t>Microelectronics</a:t>
            </a:r>
            <a:endParaRPr lang="es-ES" dirty="0">
              <a:solidFill>
                <a:schemeClr val="tx1"/>
              </a:solidFill>
            </a:endParaRPr>
          </a:p>
          <a:p>
            <a:pPr eaLnBrk="1" hangingPunct="1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>
                <a:solidFill>
                  <a:schemeClr val="tx1"/>
                </a:solidFill>
                <a:latin typeface="Symbol" pitchFamily="18" charset="2"/>
              </a:rPr>
              <a:t>g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photons</a:t>
            </a:r>
            <a:r>
              <a:rPr lang="es-ES" dirty="0">
                <a:solidFill>
                  <a:schemeClr val="tx1"/>
                </a:solidFill>
              </a:rPr>
              <a:t> and </a:t>
            </a:r>
            <a:r>
              <a:rPr lang="es-ES" dirty="0" err="1">
                <a:solidFill>
                  <a:schemeClr val="tx1"/>
                </a:solidFill>
              </a:rPr>
              <a:t>neutrons</a:t>
            </a:r>
            <a:endParaRPr lang="es-E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11 Imagen" descr="C:\Users\Nando\Desktop\DICE chip\graphs\demi23a.png"/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951" y="1322389"/>
            <a:ext cx="4295775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182"/>
          <p:cNvSpPr txBox="1">
            <a:spLocks noChangeArrowheads="1"/>
          </p:cNvSpPr>
          <p:nvPr/>
        </p:nvSpPr>
        <p:spPr bwMode="auto">
          <a:xfrm>
            <a:off x="7634288" y="2039938"/>
            <a:ext cx="80963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77000"/>
              <a:buFont typeface="StarBats"/>
              <a:buNone/>
            </a:pPr>
            <a:endParaRPr lang="en-US" altLang="en-US" sz="1000">
              <a:solidFill>
                <a:srgbClr val="FB0713"/>
              </a:solidFill>
            </a:endParaRPr>
          </a:p>
        </p:txBody>
      </p:sp>
      <p:sp>
        <p:nvSpPr>
          <p:cNvPr id="10244" name="Text Box 182"/>
          <p:cNvSpPr txBox="1">
            <a:spLocks noChangeArrowheads="1"/>
          </p:cNvSpPr>
          <p:nvPr/>
        </p:nvSpPr>
        <p:spPr bwMode="auto">
          <a:xfrm>
            <a:off x="9026525" y="2039938"/>
            <a:ext cx="8096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77000"/>
              <a:buFont typeface="StarBats"/>
              <a:buNone/>
            </a:pPr>
            <a:endParaRPr lang="en-US" altLang="en-US" sz="1000">
              <a:solidFill>
                <a:srgbClr val="FB0713"/>
              </a:solidFill>
            </a:endParaRPr>
          </a:p>
        </p:txBody>
      </p:sp>
      <p:sp>
        <p:nvSpPr>
          <p:cNvPr id="10245" name="Text Box 182"/>
          <p:cNvSpPr txBox="1">
            <a:spLocks noChangeArrowheads="1"/>
          </p:cNvSpPr>
          <p:nvPr/>
        </p:nvSpPr>
        <p:spPr bwMode="auto">
          <a:xfrm>
            <a:off x="8343900" y="2039938"/>
            <a:ext cx="8096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77000"/>
              <a:buFont typeface="StarBats"/>
              <a:buNone/>
            </a:pPr>
            <a:endParaRPr lang="en-US" altLang="en-US" sz="1000">
              <a:solidFill>
                <a:srgbClr val="FB0713"/>
              </a:solidFill>
            </a:endParaRPr>
          </a:p>
        </p:txBody>
      </p:sp>
      <p:pic>
        <p:nvPicPr>
          <p:cNvPr id="10246" name="10 Imagen" descr="C:\Users\Nando\Desktop\DICE chip\graphs\demi14a.png"/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437" y="1328739"/>
            <a:ext cx="4160838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22 Elipse"/>
          <p:cNvSpPr/>
          <p:nvPr/>
        </p:nvSpPr>
        <p:spPr>
          <a:xfrm>
            <a:off x="5200211" y="5646589"/>
            <a:ext cx="344488" cy="315913"/>
          </a:xfrm>
          <a:prstGeom prst="ellipse">
            <a:avLst/>
          </a:prstGeom>
          <a:noFill/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0248" name="CuadroTexto 8"/>
          <p:cNvSpPr txBox="1">
            <a:spLocks noChangeArrowheads="1"/>
          </p:cNvSpPr>
          <p:nvPr/>
        </p:nvSpPr>
        <p:spPr bwMode="auto">
          <a:xfrm>
            <a:off x="5567363" y="5573714"/>
            <a:ext cx="24574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n-US" sz="2400" dirty="0" err="1">
                <a:latin typeface="Calibri" panose="020F0502020204030204" pitchFamily="34" charset="0"/>
              </a:rPr>
              <a:t>Class</a:t>
            </a:r>
            <a:r>
              <a:rPr lang="es-ES" altLang="en-US" sz="2400" dirty="0">
                <a:latin typeface="Calibri" panose="020F0502020204030204" pitchFamily="34" charset="0"/>
              </a:rPr>
              <a:t> III </a:t>
            </a:r>
            <a:r>
              <a:rPr lang="es-ES" altLang="en-US" sz="2400" dirty="0" err="1">
                <a:latin typeface="Calibri" panose="020F0502020204030204" pitchFamily="34" charset="0"/>
              </a:rPr>
              <a:t>transistors</a:t>
            </a:r>
            <a:endParaRPr lang="es-ES" altLang="en-US" sz="2400" dirty="0">
              <a:latin typeface="Calibri" panose="020F0502020204030204" pitchFamily="34" charset="0"/>
            </a:endParaRPr>
          </a:p>
        </p:txBody>
      </p:sp>
      <p:sp>
        <p:nvSpPr>
          <p:cNvPr id="25" name="24 Elipse"/>
          <p:cNvSpPr/>
          <p:nvPr/>
        </p:nvSpPr>
        <p:spPr>
          <a:xfrm>
            <a:off x="4065588" y="4522789"/>
            <a:ext cx="688975" cy="631825"/>
          </a:xfrm>
          <a:prstGeom prst="ellipse">
            <a:avLst/>
          </a:prstGeom>
          <a:noFill/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6" name="25 Elipse"/>
          <p:cNvSpPr/>
          <p:nvPr/>
        </p:nvSpPr>
        <p:spPr>
          <a:xfrm>
            <a:off x="4065588" y="3803651"/>
            <a:ext cx="688975" cy="631825"/>
          </a:xfrm>
          <a:prstGeom prst="ellipse">
            <a:avLst/>
          </a:prstGeom>
          <a:noFill/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7" name="26 Elipse"/>
          <p:cNvSpPr/>
          <p:nvPr/>
        </p:nvSpPr>
        <p:spPr>
          <a:xfrm>
            <a:off x="4037013" y="2328864"/>
            <a:ext cx="688975" cy="631825"/>
          </a:xfrm>
          <a:prstGeom prst="ellipse">
            <a:avLst/>
          </a:prstGeom>
          <a:noFill/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8" name="27 Elipse"/>
          <p:cNvSpPr/>
          <p:nvPr/>
        </p:nvSpPr>
        <p:spPr>
          <a:xfrm>
            <a:off x="4071937" y="1627189"/>
            <a:ext cx="687388" cy="631825"/>
          </a:xfrm>
          <a:prstGeom prst="ellipse">
            <a:avLst/>
          </a:prstGeom>
          <a:noFill/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9" name="28 Elipse"/>
          <p:cNvSpPr/>
          <p:nvPr/>
        </p:nvSpPr>
        <p:spPr>
          <a:xfrm>
            <a:off x="3228976" y="3119438"/>
            <a:ext cx="460375" cy="290512"/>
          </a:xfrm>
          <a:prstGeom prst="ellipse">
            <a:avLst/>
          </a:prstGeom>
          <a:noFill/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30" name="29 Elipse"/>
          <p:cNvSpPr/>
          <p:nvPr/>
        </p:nvSpPr>
        <p:spPr>
          <a:xfrm>
            <a:off x="2533651" y="3127376"/>
            <a:ext cx="460375" cy="288925"/>
          </a:xfrm>
          <a:prstGeom prst="ellipse">
            <a:avLst/>
          </a:prstGeom>
          <a:noFill/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" name="CuadroTexto 1"/>
          <p:cNvSpPr txBox="1"/>
          <p:nvPr/>
        </p:nvSpPr>
        <p:spPr>
          <a:xfrm>
            <a:off x="2533650" y="3566080"/>
            <a:ext cx="1098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LOAD line</a:t>
            </a:r>
            <a:endParaRPr lang="en-US" dirty="0"/>
          </a:p>
        </p:txBody>
      </p:sp>
      <p:sp>
        <p:nvSpPr>
          <p:cNvPr id="17" name="Rectángulo redondeado 16"/>
          <p:cNvSpPr/>
          <p:nvPr/>
        </p:nvSpPr>
        <p:spPr>
          <a:xfrm>
            <a:off x="2173524" y="1393826"/>
            <a:ext cx="2660414" cy="4005263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/>
          <p:cNvSpPr txBox="1"/>
          <p:nvPr/>
        </p:nvSpPr>
        <p:spPr>
          <a:xfrm>
            <a:off x="3654839" y="1557338"/>
            <a:ext cx="49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M0</a:t>
            </a:r>
            <a:endParaRPr lang="en-US" dirty="0"/>
          </a:p>
        </p:txBody>
      </p:sp>
      <p:sp>
        <p:nvSpPr>
          <p:cNvPr id="19" name="CuadroTexto 18"/>
          <p:cNvSpPr txBox="1"/>
          <p:nvPr/>
        </p:nvSpPr>
        <p:spPr>
          <a:xfrm>
            <a:off x="3554994" y="2358272"/>
            <a:ext cx="49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M1</a:t>
            </a:r>
            <a:endParaRPr lang="en-US" dirty="0"/>
          </a:p>
        </p:txBody>
      </p:sp>
      <p:sp>
        <p:nvSpPr>
          <p:cNvPr id="20" name="CuadroTexto 19"/>
          <p:cNvSpPr txBox="1"/>
          <p:nvPr/>
        </p:nvSpPr>
        <p:spPr>
          <a:xfrm>
            <a:off x="3755063" y="3606701"/>
            <a:ext cx="49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M5</a:t>
            </a:r>
            <a:endParaRPr lang="en-US" dirty="0"/>
          </a:p>
        </p:txBody>
      </p:sp>
      <p:sp>
        <p:nvSpPr>
          <p:cNvPr id="21" name="CuadroTexto 20"/>
          <p:cNvSpPr txBox="1"/>
          <p:nvPr/>
        </p:nvSpPr>
        <p:spPr>
          <a:xfrm>
            <a:off x="3626936" y="4871561"/>
            <a:ext cx="49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M6</a:t>
            </a:r>
            <a:endParaRPr lang="en-US" dirty="0"/>
          </a:p>
        </p:txBody>
      </p:sp>
      <p:sp>
        <p:nvSpPr>
          <p:cNvPr id="22" name="Title 1"/>
          <p:cNvSpPr txBox="1">
            <a:spLocks/>
          </p:cNvSpPr>
          <p:nvPr/>
        </p:nvSpPr>
        <p:spPr bwMode="auto">
          <a:xfrm>
            <a:off x="2144713" y="422276"/>
            <a:ext cx="8228013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3200" dirty="0">
                <a:latin typeface="Calibri" panose="020F0502020204030204" pitchFamily="34" charset="0"/>
              </a:rPr>
              <a:t>DICE structure analysis with AFTU</a:t>
            </a:r>
          </a:p>
        </p:txBody>
      </p:sp>
    </p:spTree>
    <p:extLst>
      <p:ext uri="{BB962C8B-B14F-4D97-AF65-F5344CB8AC3E}">
        <p14:creationId xmlns:p14="http://schemas.microsoft.com/office/powerpoint/2010/main" val="283892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82"/>
          <p:cNvSpPr txBox="1">
            <a:spLocks noChangeArrowheads="1"/>
          </p:cNvSpPr>
          <p:nvPr/>
        </p:nvSpPr>
        <p:spPr bwMode="auto">
          <a:xfrm>
            <a:off x="7515226" y="1865313"/>
            <a:ext cx="80963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77000"/>
              <a:buFont typeface="StarBats"/>
              <a:buNone/>
            </a:pPr>
            <a:endParaRPr lang="en-US" altLang="en-US" sz="1000">
              <a:solidFill>
                <a:srgbClr val="FB0713"/>
              </a:solidFill>
            </a:endParaRPr>
          </a:p>
        </p:txBody>
      </p:sp>
      <p:sp>
        <p:nvSpPr>
          <p:cNvPr id="11267" name="Text Box 182"/>
          <p:cNvSpPr txBox="1">
            <a:spLocks noChangeArrowheads="1"/>
          </p:cNvSpPr>
          <p:nvPr/>
        </p:nvSpPr>
        <p:spPr bwMode="auto">
          <a:xfrm>
            <a:off x="8907463" y="1865313"/>
            <a:ext cx="8096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77000"/>
              <a:buFont typeface="StarBats"/>
              <a:buNone/>
            </a:pPr>
            <a:endParaRPr lang="en-US" altLang="en-US" sz="1000">
              <a:solidFill>
                <a:srgbClr val="FB0713"/>
              </a:solidFill>
            </a:endParaRPr>
          </a:p>
        </p:txBody>
      </p:sp>
      <p:sp>
        <p:nvSpPr>
          <p:cNvPr id="11268" name="Text Box 182"/>
          <p:cNvSpPr txBox="1">
            <a:spLocks noChangeArrowheads="1"/>
          </p:cNvSpPr>
          <p:nvPr/>
        </p:nvSpPr>
        <p:spPr bwMode="auto">
          <a:xfrm>
            <a:off x="8224838" y="1865313"/>
            <a:ext cx="8096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77000"/>
              <a:buFont typeface="StarBats"/>
              <a:buNone/>
            </a:pPr>
            <a:endParaRPr lang="en-US" altLang="en-US" sz="1000">
              <a:solidFill>
                <a:srgbClr val="FB0713"/>
              </a:solidFill>
            </a:endParaRPr>
          </a:p>
        </p:txBody>
      </p:sp>
      <p:sp>
        <p:nvSpPr>
          <p:cNvPr id="11270" name="CuadroTexto 8"/>
          <p:cNvSpPr txBox="1">
            <a:spLocks noChangeArrowheads="1"/>
          </p:cNvSpPr>
          <p:nvPr/>
        </p:nvSpPr>
        <p:spPr bwMode="auto">
          <a:xfrm>
            <a:off x="10375041" y="1942257"/>
            <a:ext cx="1844072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s-ES" altLang="en-US" dirty="0">
                <a:latin typeface="Calibri" panose="020F0502020204030204" pitchFamily="34" charset="0"/>
              </a:rPr>
              <a:t>A single </a:t>
            </a:r>
            <a:r>
              <a:rPr lang="es-ES" altLang="en-US" dirty="0" err="1">
                <a:latin typeface="Calibri" panose="020F0502020204030204" pitchFamily="34" charset="0"/>
              </a:rPr>
              <a:t>impact</a:t>
            </a:r>
            <a:r>
              <a:rPr lang="es-ES" altLang="en-US" dirty="0">
                <a:latin typeface="Calibri" panose="020F0502020204030204" pitchFamily="34" charset="0"/>
              </a:rPr>
              <a:t> in transistor M0 </a:t>
            </a:r>
            <a:r>
              <a:rPr lang="es-ES" altLang="en-US" dirty="0" err="1">
                <a:latin typeface="Calibri" panose="020F0502020204030204" pitchFamily="34" charset="0"/>
              </a:rPr>
              <a:t>affects</a:t>
            </a:r>
            <a:r>
              <a:rPr lang="es-ES" altLang="en-US" dirty="0">
                <a:latin typeface="Calibri" panose="020F0502020204030204" pitchFamily="34" charset="0"/>
              </a:rPr>
              <a:t> </a:t>
            </a:r>
            <a:r>
              <a:rPr lang="es-ES" altLang="en-US" dirty="0" err="1">
                <a:latin typeface="Calibri" panose="020F0502020204030204" pitchFamily="34" charset="0"/>
              </a:rPr>
              <a:t>nodes</a:t>
            </a:r>
            <a:r>
              <a:rPr lang="es-ES" altLang="en-US" dirty="0">
                <a:latin typeface="Calibri" panose="020F0502020204030204" pitchFamily="34" charset="0"/>
              </a:rPr>
              <a:t> 1 &amp; 3 of DICE </a:t>
            </a:r>
            <a:r>
              <a:rPr lang="es-ES" altLang="en-US" dirty="0" err="1">
                <a:latin typeface="Calibri" panose="020F0502020204030204" pitchFamily="34" charset="0"/>
              </a:rPr>
              <a:t>latch</a:t>
            </a:r>
            <a:r>
              <a:rPr lang="es-ES" altLang="en-US" dirty="0">
                <a:latin typeface="Calibri" panose="020F0502020204030204" pitchFamily="34" charset="0"/>
              </a:rPr>
              <a:t> </a:t>
            </a:r>
            <a:r>
              <a:rPr lang="es-ES" altLang="en-US" dirty="0">
                <a:latin typeface="Calibri" panose="020F0502020204030204" pitchFamily="34" charset="0"/>
                <a:sym typeface="Wingdings" panose="05000000000000000000" pitchFamily="2" charset="2"/>
              </a:rPr>
              <a:t> SEU </a:t>
            </a:r>
            <a:r>
              <a:rPr lang="es-ES" altLang="en-US" dirty="0">
                <a:latin typeface="Calibri" panose="020F0502020204030204" pitchFamily="34" charset="0"/>
              </a:rPr>
              <a:t>(</a:t>
            </a:r>
            <a:r>
              <a:rPr lang="es-ES" altLang="en-US" dirty="0" err="1">
                <a:latin typeface="Calibri" panose="020F0502020204030204" pitchFamily="34" charset="0"/>
              </a:rPr>
              <a:t>class</a:t>
            </a:r>
            <a:r>
              <a:rPr lang="es-ES" altLang="en-US" dirty="0">
                <a:latin typeface="Calibri" panose="020F0502020204030204" pitchFamily="34" charset="0"/>
              </a:rPr>
              <a:t> III)</a:t>
            </a:r>
          </a:p>
        </p:txBody>
      </p:sp>
      <p:pic>
        <p:nvPicPr>
          <p:cNvPr id="11271" name="Picture 7" descr="C:\Users\nando\Desktop\SEU_m0_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37" y="673101"/>
            <a:ext cx="10385389" cy="4829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uadroTexto 8"/>
          <p:cNvSpPr txBox="1"/>
          <p:nvPr/>
        </p:nvSpPr>
        <p:spPr>
          <a:xfrm>
            <a:off x="-567958" y="5502927"/>
            <a:ext cx="132945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A SET (</a:t>
            </a:r>
            <a:r>
              <a:rPr lang="es-ES" sz="2800" dirty="0" err="1"/>
              <a:t>glitch</a:t>
            </a:r>
            <a:r>
              <a:rPr lang="es-ES" sz="2800" dirty="0"/>
              <a:t>) in LOAD line produces a </a:t>
            </a:r>
            <a:r>
              <a:rPr lang="es-ES" sz="2800" dirty="0" err="1"/>
              <a:t>cascade</a:t>
            </a:r>
            <a:r>
              <a:rPr lang="es-ES" sz="2800" dirty="0"/>
              <a:t> of </a:t>
            </a:r>
            <a:r>
              <a:rPr lang="es-ES" sz="2800" dirty="0" err="1"/>
              <a:t>bitflips</a:t>
            </a:r>
            <a:r>
              <a:rPr lang="es-ES" sz="2800" dirty="0" smtClean="0"/>
              <a:t>!</a:t>
            </a:r>
          </a:p>
          <a:p>
            <a:pPr algn="ctr"/>
            <a:r>
              <a:rPr lang="es-ES" sz="2800" dirty="0" smtClean="0"/>
              <a:t>AFTU </a:t>
            </a:r>
            <a:r>
              <a:rPr lang="es-ES" sz="2800" dirty="0" err="1" smtClean="0"/>
              <a:t>predicts</a:t>
            </a:r>
            <a:r>
              <a:rPr lang="es-ES" sz="2800" dirty="0" smtClean="0"/>
              <a:t> </a:t>
            </a:r>
            <a:r>
              <a:rPr lang="es-ES" sz="2800" dirty="0" err="1" smtClean="0"/>
              <a:t>that</a:t>
            </a:r>
            <a:r>
              <a:rPr lang="es-ES" sz="2800" dirty="0" smtClean="0"/>
              <a:t> </a:t>
            </a:r>
            <a:r>
              <a:rPr lang="es-ES" sz="2800" dirty="0" err="1" smtClean="0"/>
              <a:t>SETs</a:t>
            </a:r>
            <a:r>
              <a:rPr lang="es-ES" sz="2800" dirty="0" smtClean="0"/>
              <a:t> in </a:t>
            </a:r>
            <a:r>
              <a:rPr lang="es-ES" sz="2800" dirty="0" err="1" smtClean="0"/>
              <a:t>the</a:t>
            </a:r>
            <a:r>
              <a:rPr lang="es-ES" sz="2800" dirty="0" smtClean="0"/>
              <a:t> LOAD line produce a SEU </a:t>
            </a:r>
            <a:r>
              <a:rPr lang="es-ES" sz="2800" dirty="0" err="1" smtClean="0"/>
              <a:t>cascade</a:t>
            </a:r>
            <a:r>
              <a:rPr lang="es-ES" sz="2800" dirty="0" smtClean="0"/>
              <a:t> </a:t>
            </a:r>
            <a:r>
              <a:rPr lang="es-ES" sz="2800" dirty="0" err="1" smtClean="0"/>
              <a:t>downstream</a:t>
            </a:r>
            <a:endParaRPr lang="en-US" sz="2800" dirty="0"/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1965324" y="298431"/>
            <a:ext cx="8228013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3200" dirty="0">
                <a:latin typeface="Calibri" panose="020F0502020204030204" pitchFamily="34" charset="0"/>
              </a:rPr>
              <a:t>DICE structure analysis with AFTU</a:t>
            </a:r>
          </a:p>
        </p:txBody>
      </p:sp>
    </p:spTree>
    <p:extLst>
      <p:ext uri="{BB962C8B-B14F-4D97-AF65-F5344CB8AC3E}">
        <p14:creationId xmlns:p14="http://schemas.microsoft.com/office/powerpoint/2010/main" val="266016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5273702" y="2955436"/>
            <a:ext cx="4012492" cy="3175267"/>
            <a:chOff x="476046" y="1087606"/>
            <a:chExt cx="4530146" cy="3618454"/>
          </a:xfrm>
        </p:grpSpPr>
        <p:pic>
          <p:nvPicPr>
            <p:cNvPr id="4098" name="Imagen 2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5562" y="1087606"/>
              <a:ext cx="3347864" cy="32827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 Box 11"/>
            <p:cNvSpPr txBox="1">
              <a:spLocks noChangeArrowheads="1"/>
            </p:cNvSpPr>
            <p:nvPr/>
          </p:nvSpPr>
          <p:spPr bwMode="auto">
            <a:xfrm>
              <a:off x="476046" y="4248860"/>
              <a:ext cx="4530146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800" dirty="0">
                  <a:latin typeface="Arial" panose="020B0604020202020204" pitchFamily="34" charset="0"/>
                  <a:ea typeface="Times New Roman" panose="02020603050405020304" pitchFamily="18" charset="0"/>
                </a:rPr>
                <a:t>   </a:t>
              </a:r>
              <a:endParaRPr lang="en-US" altLang="en-US" sz="800" dirty="0">
                <a:latin typeface="Arial" panose="020B0604020202020204" pitchFamily="34" charset="0"/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 dirty="0">
                  <a:latin typeface="Arial" panose="020B0604020202020204" pitchFamily="34" charset="0"/>
                  <a:ea typeface="Times New Roman" panose="02020603050405020304" pitchFamily="18" charset="0"/>
                </a:rPr>
                <a:t>        </a:t>
              </a:r>
              <a:r>
                <a:rPr lang="en-US" altLang="en-US" sz="1400" dirty="0" err="1">
                  <a:latin typeface="Arial" panose="020B0604020202020204" pitchFamily="34" charset="0"/>
                  <a:ea typeface="Times New Roman" panose="02020603050405020304" pitchFamily="18" charset="0"/>
                </a:rPr>
                <a:t>mini@sic</a:t>
              </a:r>
              <a:r>
                <a:rPr lang="en-US" altLang="en-US" sz="1400" dirty="0">
                  <a:latin typeface="Arial" panose="020B0604020202020204" pitchFamily="34" charset="0"/>
                  <a:ea typeface="Times New Roman" panose="02020603050405020304" pitchFamily="18" charset="0"/>
                </a:rPr>
                <a:t> layout. POR is inside the </a:t>
              </a:r>
              <a:r>
                <a:rPr lang="en-US" altLang="en-US" sz="1400" dirty="0" smtClean="0">
                  <a:latin typeface="Arial" panose="020B0604020202020204" pitchFamily="34" charset="0"/>
                  <a:ea typeface="Times New Roman" panose="02020603050405020304" pitchFamily="18" charset="0"/>
                </a:rPr>
                <a:t>rectangle</a:t>
              </a:r>
              <a:r>
                <a:rPr lang="en-US" altLang="en-US" sz="800" dirty="0">
                  <a:latin typeface="Arial" panose="020B0604020202020204" pitchFamily="34" charset="0"/>
                  <a:ea typeface="Times New Roman" panose="02020603050405020304" pitchFamily="18" charset="0"/>
                </a:rPr>
                <a:t>.</a:t>
              </a:r>
              <a:endParaRPr lang="en-US" alt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52400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800">
                <a:latin typeface="Arial" panose="020B0604020202020204" pitchFamily="34" charset="0"/>
                <a:ea typeface="Times New Roman" panose="02020603050405020304" pitchFamily="18" charset="0"/>
              </a:rPr>
              <a:t>  </a:t>
            </a: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-4760355" y="166015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-37040" y="226507"/>
            <a:ext cx="8784976" cy="792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/>
          <a:lstStyle/>
          <a:p>
            <a:pPr>
              <a:buClr>
                <a:srgbClr val="572314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s-ES_tradnl" sz="2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mini@sic</a:t>
            </a:r>
            <a:r>
              <a:rPr lang="es-ES_tradnl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sz="2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for</a:t>
            </a:r>
            <a:r>
              <a:rPr lang="es-ES_tradnl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sz="2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Radiation</a:t>
            </a:r>
            <a:r>
              <a:rPr lang="es-ES_tradnl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Testing</a:t>
            </a:r>
            <a:r>
              <a:rPr lang="es-ES_tradnl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(2016-17)</a:t>
            </a:r>
            <a:endParaRPr lang="es-ES_tradnl" sz="2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5753264" y="741131"/>
            <a:ext cx="6379374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600" b="1" dirty="0"/>
              <a:t>SEE </a:t>
            </a:r>
            <a:r>
              <a:rPr lang="es-ES" sz="1600" b="1" dirty="0" err="1"/>
              <a:t>Testing</a:t>
            </a:r>
            <a:endParaRPr lang="es-ES" sz="1600" b="1" dirty="0"/>
          </a:p>
          <a:p>
            <a:pPr algn="just"/>
            <a:r>
              <a:rPr lang="es-ES" sz="1600" dirty="0"/>
              <a:t>1. Am214 </a:t>
            </a:r>
            <a:r>
              <a:rPr lang="es-ES" sz="1600" dirty="0" err="1"/>
              <a:t>alpha</a:t>
            </a:r>
            <a:r>
              <a:rPr lang="es-ES" sz="1600" dirty="0"/>
              <a:t> </a:t>
            </a:r>
            <a:r>
              <a:rPr lang="es-ES" sz="1600" dirty="0" err="1"/>
              <a:t>source</a:t>
            </a:r>
            <a:r>
              <a:rPr lang="es-ES" sz="1600" dirty="0"/>
              <a:t> (3850 Bq, 5.4 </a:t>
            </a:r>
            <a:r>
              <a:rPr lang="es-ES" sz="1600" dirty="0" err="1"/>
              <a:t>MeV</a:t>
            </a:r>
            <a:r>
              <a:rPr lang="es-ES" sz="1600" dirty="0"/>
              <a:t>, 2 </a:t>
            </a:r>
            <a:r>
              <a:rPr lang="es-ES" sz="1600" dirty="0" err="1"/>
              <a:t>weeks</a:t>
            </a:r>
            <a:r>
              <a:rPr lang="es-ES" sz="1600" dirty="0"/>
              <a:t>, 300K) </a:t>
            </a:r>
          </a:p>
          <a:p>
            <a:pPr algn="just"/>
            <a:r>
              <a:rPr lang="es-ES" sz="1600" dirty="0"/>
              <a:t>2. Real </a:t>
            </a:r>
            <a:r>
              <a:rPr lang="es-ES" sz="1600" dirty="0" err="1"/>
              <a:t>Environment</a:t>
            </a:r>
            <a:r>
              <a:rPr lang="es-ES" sz="1600" dirty="0"/>
              <a:t> :</a:t>
            </a:r>
          </a:p>
          <a:p>
            <a:pPr algn="just"/>
            <a:r>
              <a:rPr lang="es-ES" sz="1600" dirty="0"/>
              <a:t>SPS, CERN North Hall, </a:t>
            </a:r>
            <a:r>
              <a:rPr lang="es-ES" sz="1600" dirty="0" err="1"/>
              <a:t>Mixed</a:t>
            </a:r>
            <a:r>
              <a:rPr lang="es-ES" sz="1600" dirty="0"/>
              <a:t> </a:t>
            </a:r>
            <a:r>
              <a:rPr lang="es-ES" sz="1600" dirty="0" err="1"/>
              <a:t>proton</a:t>
            </a:r>
            <a:r>
              <a:rPr lang="es-ES" sz="1600" dirty="0"/>
              <a:t>-pion-</a:t>
            </a:r>
            <a:r>
              <a:rPr lang="es-ES" sz="1600" dirty="0" err="1"/>
              <a:t>neutron</a:t>
            </a:r>
            <a:r>
              <a:rPr lang="es-ES" sz="1600" dirty="0"/>
              <a:t> </a:t>
            </a:r>
            <a:r>
              <a:rPr lang="es-ES" sz="1600" dirty="0" err="1"/>
              <a:t>beam</a:t>
            </a:r>
            <a:r>
              <a:rPr lang="es-ES" sz="1600" dirty="0"/>
              <a:t>, 120 </a:t>
            </a:r>
            <a:r>
              <a:rPr lang="es-ES" sz="1600" dirty="0" err="1"/>
              <a:t>GeV</a:t>
            </a:r>
            <a:r>
              <a:rPr lang="es-ES" sz="1600" dirty="0"/>
              <a:t>, 5 </a:t>
            </a:r>
            <a:r>
              <a:rPr lang="es-ES" sz="1600" dirty="0" err="1"/>
              <a:t>days</a:t>
            </a:r>
            <a:r>
              <a:rPr lang="es-ES" sz="1600" dirty="0"/>
              <a:t>, 2e6 p/min, 300K</a:t>
            </a:r>
          </a:p>
          <a:p>
            <a:pPr algn="just"/>
            <a:r>
              <a:rPr lang="es-ES" sz="1600" dirty="0"/>
              <a:t>TID </a:t>
            </a:r>
            <a:r>
              <a:rPr lang="es-ES" sz="1600" dirty="0" err="1"/>
              <a:t>Testing</a:t>
            </a:r>
            <a:r>
              <a:rPr lang="es-ES" sz="1600" dirty="0"/>
              <a:t>:</a:t>
            </a:r>
          </a:p>
          <a:p>
            <a:pPr algn="just"/>
            <a:r>
              <a:rPr lang="es-ES" sz="1600" dirty="0"/>
              <a:t>RP-149 X </a:t>
            </a:r>
            <a:r>
              <a:rPr lang="es-ES" sz="1600" dirty="0" err="1"/>
              <a:t>rays</a:t>
            </a:r>
            <a:r>
              <a:rPr lang="es-ES" sz="1600" dirty="0"/>
              <a:t> Semiconductor </a:t>
            </a:r>
            <a:r>
              <a:rPr lang="es-ES" sz="1600" dirty="0" err="1"/>
              <a:t>Irradiation</a:t>
            </a:r>
            <a:r>
              <a:rPr lang="es-ES" sz="1600" dirty="0"/>
              <a:t> </a:t>
            </a:r>
            <a:r>
              <a:rPr lang="es-ES" sz="1600" dirty="0" err="1"/>
              <a:t>System</a:t>
            </a:r>
            <a:r>
              <a:rPr lang="es-ES" sz="1600" dirty="0"/>
              <a:t> (60kV)</a:t>
            </a:r>
          </a:p>
          <a:p>
            <a:pPr algn="just"/>
            <a:r>
              <a:rPr lang="es-ES" sz="1600" dirty="0"/>
              <a:t>~108 </a:t>
            </a:r>
            <a:r>
              <a:rPr lang="es-ES" sz="1600" dirty="0" err="1"/>
              <a:t>krad</a:t>
            </a:r>
            <a:r>
              <a:rPr lang="es-ES" sz="1600" dirty="0"/>
              <a:t>/min, 5 </a:t>
            </a:r>
            <a:r>
              <a:rPr lang="es-ES" sz="1600" dirty="0" err="1"/>
              <a:t>days</a:t>
            </a:r>
            <a:r>
              <a:rPr lang="es-ES" sz="1600" dirty="0"/>
              <a:t>, 300K</a:t>
            </a:r>
          </a:p>
          <a:p>
            <a:pPr algn="just"/>
            <a:endParaRPr lang="en-US" sz="2000" dirty="0"/>
          </a:p>
        </p:txBody>
      </p:sp>
      <p:pic>
        <p:nvPicPr>
          <p:cNvPr id="10" name="Imagen 9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21497" y="3189938"/>
            <a:ext cx="3112770" cy="2269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97769" y="1958259"/>
            <a:ext cx="4915359" cy="2764889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9241973" y="5617001"/>
            <a:ext cx="332154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500" dirty="0">
                <a:latin typeface="Symbol" panose="05050102010706020507" pitchFamily="18" charset="2"/>
              </a:rPr>
              <a:t>a</a:t>
            </a:r>
            <a:r>
              <a:rPr lang="es-ES" sz="1500" dirty="0"/>
              <a:t> </a:t>
            </a:r>
            <a:r>
              <a:rPr lang="es-ES" sz="1500" dirty="0" err="1"/>
              <a:t>source</a:t>
            </a:r>
            <a:r>
              <a:rPr lang="es-ES" sz="1500" dirty="0"/>
              <a:t> SET </a:t>
            </a:r>
            <a:r>
              <a:rPr lang="es-ES" sz="1500" dirty="0" err="1"/>
              <a:t>experiment</a:t>
            </a:r>
            <a:endParaRPr lang="es-ES" sz="1500" dirty="0"/>
          </a:p>
        </p:txBody>
      </p:sp>
      <p:sp>
        <p:nvSpPr>
          <p:cNvPr id="13" name="Rectángulo 12"/>
          <p:cNvSpPr/>
          <p:nvPr/>
        </p:nvSpPr>
        <p:spPr>
          <a:xfrm>
            <a:off x="1803625" y="5836098"/>
            <a:ext cx="220649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500" dirty="0"/>
              <a:t>SPS SET </a:t>
            </a:r>
            <a:r>
              <a:rPr lang="es-ES" sz="1500" dirty="0" err="1"/>
              <a:t>experiment</a:t>
            </a:r>
            <a:r>
              <a:rPr lang="es-ES" sz="1500" dirty="0"/>
              <a:t> </a:t>
            </a:r>
          </a:p>
          <a:p>
            <a:pPr algn="ctr"/>
            <a:r>
              <a:rPr lang="es-ES" sz="1500" dirty="0"/>
              <a:t>@ CERN SPS</a:t>
            </a: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17260" y="1958260"/>
            <a:ext cx="4915360" cy="276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18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022" y="3340002"/>
            <a:ext cx="4697125" cy="295744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64" y="3564503"/>
            <a:ext cx="3297170" cy="273294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068" y="512895"/>
            <a:ext cx="3548931" cy="5771107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0" y="394404"/>
            <a:ext cx="881004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/>
              <a:t>SEE </a:t>
            </a:r>
            <a:r>
              <a:rPr lang="es-ES" sz="2400" dirty="0" err="1"/>
              <a:t>Experiments</a:t>
            </a:r>
            <a:r>
              <a:rPr lang="es-ES" sz="16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i="1" dirty="0" err="1"/>
              <a:t>July-August</a:t>
            </a:r>
            <a:r>
              <a:rPr lang="es-ES" sz="1600" i="1" dirty="0"/>
              <a:t> 2016 North Hall SPS CERN</a:t>
            </a:r>
            <a:r>
              <a:rPr lang="es-ES" sz="1600" dirty="0"/>
              <a:t>: </a:t>
            </a:r>
          </a:p>
          <a:p>
            <a:r>
              <a:rPr lang="es-ES" sz="1600" dirty="0"/>
              <a:t>       </a:t>
            </a:r>
            <a:r>
              <a:rPr lang="es-ES" sz="1600" dirty="0" err="1"/>
              <a:t>mixed</a:t>
            </a:r>
            <a:r>
              <a:rPr lang="es-ES" sz="1600" dirty="0"/>
              <a:t> </a:t>
            </a:r>
            <a:r>
              <a:rPr lang="es-ES" sz="1600" dirty="0" err="1"/>
              <a:t>proton+pion</a:t>
            </a:r>
            <a:r>
              <a:rPr lang="es-ES" sz="1600" dirty="0"/>
              <a:t> </a:t>
            </a:r>
            <a:r>
              <a:rPr lang="es-ES" sz="1600" dirty="0" err="1"/>
              <a:t>beam</a:t>
            </a:r>
            <a:r>
              <a:rPr lang="es-ES" sz="1600" dirty="0"/>
              <a:t>, 120 </a:t>
            </a:r>
            <a:r>
              <a:rPr lang="es-ES" sz="1600" dirty="0" err="1"/>
              <a:t>GeV</a:t>
            </a:r>
            <a:r>
              <a:rPr lang="es-ES" sz="1600" dirty="0"/>
              <a:t>, ~100 </a:t>
            </a:r>
            <a:r>
              <a:rPr lang="es-ES" sz="1600" dirty="0" err="1"/>
              <a:t>particles</a:t>
            </a:r>
            <a:r>
              <a:rPr lang="es-ES" sz="1600" dirty="0"/>
              <a:t>/s, </a:t>
            </a:r>
            <a:r>
              <a:rPr lang="es-ES" sz="1600" dirty="0" smtClean="0"/>
              <a:t>5 </a:t>
            </a:r>
            <a:r>
              <a:rPr lang="es-ES" sz="1600" dirty="0" err="1"/>
              <a:t>days</a:t>
            </a:r>
            <a:r>
              <a:rPr lang="es-ES" sz="1600" dirty="0"/>
              <a:t>, 300K, </a:t>
            </a:r>
            <a:r>
              <a:rPr lang="es-ES" sz="1600" i="1" dirty="0"/>
              <a:t>EMI </a:t>
            </a:r>
            <a:r>
              <a:rPr lang="es-ES" sz="1600" i="1" dirty="0" err="1"/>
              <a:t>contaminated</a:t>
            </a:r>
            <a:r>
              <a:rPr lang="es-ES" sz="1600" i="1" dirty="0"/>
              <a:t> </a:t>
            </a:r>
            <a:r>
              <a:rPr lang="es-ES" sz="1600" i="1" dirty="0" err="1"/>
              <a:t>environment</a:t>
            </a:r>
            <a:endParaRPr lang="es-ES" sz="1600" i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600" dirty="0"/>
              <a:t>NO SET OBSERVED (</a:t>
            </a:r>
            <a:r>
              <a:rPr lang="es-ES" sz="1600" dirty="0" err="1"/>
              <a:t>main</a:t>
            </a:r>
            <a:r>
              <a:rPr lang="es-ES" sz="1600" dirty="0"/>
              <a:t> </a:t>
            </a:r>
            <a:r>
              <a:rPr lang="es-ES" sz="1600" dirty="0" err="1"/>
              <a:t>result</a:t>
            </a:r>
            <a:r>
              <a:rPr lang="es-ES" sz="1600" dirty="0"/>
              <a:t> EMI </a:t>
            </a:r>
            <a:r>
              <a:rPr lang="es-ES" sz="1600" dirty="0" err="1" smtClean="0"/>
              <a:t>pickupby</a:t>
            </a:r>
            <a:r>
              <a:rPr lang="es-ES" sz="1600" dirty="0" smtClean="0"/>
              <a:t> </a:t>
            </a:r>
            <a:r>
              <a:rPr lang="es-ES" sz="1600" dirty="0" err="1"/>
              <a:t>the</a:t>
            </a:r>
            <a:r>
              <a:rPr lang="es-ES" sz="1600" dirty="0"/>
              <a:t> </a:t>
            </a:r>
            <a:r>
              <a:rPr lang="es-ES" sz="1600" dirty="0" err="1"/>
              <a:t>internal</a:t>
            </a:r>
            <a:r>
              <a:rPr lang="es-ES" sz="1600" dirty="0"/>
              <a:t> </a:t>
            </a:r>
            <a:r>
              <a:rPr lang="es-ES" sz="1600" dirty="0" err="1"/>
              <a:t>cap</a:t>
            </a:r>
            <a:r>
              <a:rPr lang="es-ES" sz="1600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600" dirty="0" err="1"/>
              <a:t>We</a:t>
            </a:r>
            <a:r>
              <a:rPr lang="es-ES" sz="1600" dirty="0"/>
              <a:t> </a:t>
            </a:r>
            <a:r>
              <a:rPr lang="es-ES" sz="1600" dirty="0" err="1"/>
              <a:t>choose</a:t>
            </a:r>
            <a:r>
              <a:rPr lang="es-ES" sz="1600" dirty="0"/>
              <a:t> to </a:t>
            </a:r>
            <a:r>
              <a:rPr lang="es-ES" sz="1600" dirty="0" err="1"/>
              <a:t>discard</a:t>
            </a:r>
            <a:r>
              <a:rPr lang="es-ES" sz="1600" dirty="0"/>
              <a:t> </a:t>
            </a:r>
            <a:r>
              <a:rPr lang="es-ES" sz="1600" dirty="0" err="1"/>
              <a:t>the</a:t>
            </a:r>
            <a:r>
              <a:rPr lang="es-ES" sz="1600" dirty="0"/>
              <a:t> </a:t>
            </a:r>
            <a:r>
              <a:rPr lang="es-ES" sz="1600" dirty="0" err="1"/>
              <a:t>internal</a:t>
            </a:r>
            <a:r>
              <a:rPr lang="es-ES" sz="1600" dirty="0"/>
              <a:t> </a:t>
            </a:r>
            <a:r>
              <a:rPr lang="es-ES" sz="1600" dirty="0" err="1"/>
              <a:t>cap</a:t>
            </a:r>
            <a:r>
              <a:rPr lang="es-ES" sz="1600" dirty="0"/>
              <a:t> </a:t>
            </a:r>
            <a:r>
              <a:rPr lang="es-ES" sz="1600" dirty="0" err="1"/>
              <a:t>option</a:t>
            </a:r>
            <a:endParaRPr lang="es-E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i="1" dirty="0" err="1"/>
              <a:t>October</a:t>
            </a:r>
            <a:r>
              <a:rPr lang="es-ES" sz="1600" i="1" dirty="0"/>
              <a:t> 2016 </a:t>
            </a:r>
            <a:r>
              <a:rPr lang="es-ES" sz="1600" i="1" dirty="0" err="1"/>
              <a:t>alpha</a:t>
            </a:r>
            <a:r>
              <a:rPr lang="es-ES" sz="1600" i="1" dirty="0"/>
              <a:t> </a:t>
            </a:r>
            <a:r>
              <a:rPr lang="es-ES" sz="1600" i="1" dirty="0" err="1"/>
              <a:t>source</a:t>
            </a:r>
            <a:r>
              <a:rPr lang="es-ES" sz="1600" i="1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600" dirty="0"/>
              <a:t>(Am241, 3850Bq, 5.486 </a:t>
            </a:r>
            <a:r>
              <a:rPr lang="es-ES" sz="1600" dirty="0" err="1"/>
              <a:t>MeV</a:t>
            </a:r>
            <a:r>
              <a:rPr lang="es-ES" sz="1600" dirty="0"/>
              <a:t>, 300K), </a:t>
            </a:r>
            <a:r>
              <a:rPr lang="es-ES" sz="1600" dirty="0" err="1"/>
              <a:t>U.Sevilla</a:t>
            </a:r>
            <a:r>
              <a:rPr lang="es-ES" sz="1600" dirty="0"/>
              <a:t> </a:t>
            </a:r>
            <a:r>
              <a:rPr lang="es-ES" sz="1600" dirty="0" err="1" smtClean="0"/>
              <a:t>dept</a:t>
            </a:r>
            <a:r>
              <a:rPr lang="es-ES" sz="1600" dirty="0" smtClean="0"/>
              <a:t> of nuclear </a:t>
            </a:r>
            <a:r>
              <a:rPr lang="es-ES" sz="1600" dirty="0" err="1" smtClean="0"/>
              <a:t>physics</a:t>
            </a:r>
            <a:r>
              <a:rPr lang="es-ES" sz="1600" dirty="0" smtClean="0"/>
              <a:t>.</a:t>
            </a:r>
            <a:endParaRPr lang="es-E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600" dirty="0"/>
              <a:t>SRIM LET ~0.8 MeV-cm</a:t>
            </a:r>
            <a:r>
              <a:rPr lang="es-ES" sz="1600" baseline="30000" dirty="0"/>
              <a:t>2</a:t>
            </a:r>
            <a:r>
              <a:rPr lang="es-ES" sz="1600" dirty="0"/>
              <a:t>/mg:</a:t>
            </a:r>
          </a:p>
          <a:p>
            <a:pPr marL="898525" lvl="2" indent="-285750">
              <a:buFont typeface="Arial" panose="020B0604020202020204" pitchFamily="34" charset="0"/>
              <a:buChar char="•"/>
            </a:pPr>
            <a:r>
              <a:rPr lang="es-ES" sz="1600" dirty="0"/>
              <a:t>2mm Air+6</a:t>
            </a:r>
            <a:r>
              <a:rPr lang="es-ES" sz="1600" dirty="0">
                <a:latin typeface="Symbol" panose="05050102010706020507" pitchFamily="18" charset="2"/>
              </a:rPr>
              <a:t>m</a:t>
            </a:r>
            <a:r>
              <a:rPr lang="es-ES" sz="1600" dirty="0"/>
              <a:t>m Cu + 10</a:t>
            </a:r>
            <a:r>
              <a:rPr lang="es-ES" sz="1600" dirty="0">
                <a:latin typeface="Symbol" panose="05050102010706020507" pitchFamily="18" charset="2"/>
              </a:rPr>
              <a:t>m</a:t>
            </a:r>
            <a:r>
              <a:rPr lang="es-ES" sz="1600" dirty="0"/>
              <a:t>m Si (0.85 MeV-cm</a:t>
            </a:r>
            <a:r>
              <a:rPr lang="es-ES" sz="1600" baseline="30000" dirty="0"/>
              <a:t>2</a:t>
            </a:r>
            <a:r>
              <a:rPr lang="es-ES" sz="1600" dirty="0"/>
              <a:t>/mg)</a:t>
            </a:r>
          </a:p>
          <a:p>
            <a:pPr marL="898525" lvl="2" indent="-285750" defTabSz="492125">
              <a:buFont typeface="Arial" panose="020B0604020202020204" pitchFamily="34" charset="0"/>
              <a:buChar char="•"/>
            </a:pPr>
            <a:r>
              <a:rPr lang="es-ES" sz="1600" dirty="0"/>
              <a:t>2mm Air+6</a:t>
            </a:r>
            <a:r>
              <a:rPr lang="es-ES" sz="1600" dirty="0">
                <a:latin typeface="Symbol" panose="05050102010706020507" pitchFamily="18" charset="2"/>
              </a:rPr>
              <a:t>m</a:t>
            </a:r>
            <a:r>
              <a:rPr lang="es-ES" sz="1600" dirty="0"/>
              <a:t>m SiO</a:t>
            </a:r>
            <a:r>
              <a:rPr lang="es-ES" sz="1600" baseline="-25000" dirty="0"/>
              <a:t>2</a:t>
            </a:r>
            <a:r>
              <a:rPr lang="es-ES" sz="1600" dirty="0"/>
              <a:t>+ 10</a:t>
            </a:r>
            <a:r>
              <a:rPr lang="es-ES" sz="1600" dirty="0">
                <a:latin typeface="Symbol" panose="05050102010706020507" pitchFamily="18" charset="2"/>
              </a:rPr>
              <a:t>m</a:t>
            </a:r>
            <a:r>
              <a:rPr lang="es-ES" sz="1600" dirty="0"/>
              <a:t>m Si (0.81 MeV-cm</a:t>
            </a:r>
            <a:r>
              <a:rPr lang="es-ES" sz="1600" baseline="30000" dirty="0"/>
              <a:t>2</a:t>
            </a:r>
            <a:r>
              <a:rPr lang="es-ES" sz="1600" dirty="0"/>
              <a:t>/mg)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600" dirty="0"/>
              <a:t>NO SET OBSERVED </a:t>
            </a:r>
          </a:p>
          <a:p>
            <a:pPr lvl="1"/>
            <a:r>
              <a:rPr lang="es-ES" sz="1600" b="1" u="sng" dirty="0" err="1"/>
              <a:t>Experiments</a:t>
            </a:r>
            <a:r>
              <a:rPr lang="es-ES" sz="1600" b="1" u="sng" dirty="0"/>
              <a:t> show </a:t>
            </a:r>
            <a:r>
              <a:rPr lang="es-ES" sz="1600" b="1" u="sng" dirty="0" err="1"/>
              <a:t>agreement</a:t>
            </a:r>
            <a:r>
              <a:rPr lang="es-ES" sz="1600" b="1" u="sng" dirty="0"/>
              <a:t> </a:t>
            </a:r>
            <a:r>
              <a:rPr lang="es-ES" sz="1600" b="1" u="sng" dirty="0" err="1"/>
              <a:t>with</a:t>
            </a:r>
            <a:r>
              <a:rPr lang="es-ES" sz="1600" b="1" u="sng" dirty="0"/>
              <a:t> </a:t>
            </a:r>
            <a:r>
              <a:rPr lang="es-ES" sz="1600" b="1" u="sng" dirty="0" err="1"/>
              <a:t>simulations</a:t>
            </a:r>
            <a:endParaRPr lang="es-ES" sz="1600" dirty="0"/>
          </a:p>
        </p:txBody>
      </p:sp>
      <p:sp>
        <p:nvSpPr>
          <p:cNvPr id="2" name="CuadroTexto 1"/>
          <p:cNvSpPr txBox="1"/>
          <p:nvPr/>
        </p:nvSpPr>
        <p:spPr>
          <a:xfrm>
            <a:off x="2650449" y="5383033"/>
            <a:ext cx="1181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latin typeface="Symbol" panose="05050102010706020507" pitchFamily="18" charset="2"/>
              </a:rPr>
              <a:t>a</a:t>
            </a:r>
            <a:r>
              <a:rPr lang="es-ES" dirty="0" smtClean="0"/>
              <a:t> </a:t>
            </a:r>
            <a:r>
              <a:rPr lang="es-ES" dirty="0" err="1" smtClean="0"/>
              <a:t>particles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5146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81524" y="426452"/>
            <a:ext cx="5523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/>
              <a:t>RD53SEU Chip </a:t>
            </a:r>
            <a:r>
              <a:rPr lang="es-ES" sz="2800" b="1" dirty="0" err="1" smtClean="0"/>
              <a:t>Description</a:t>
            </a:r>
            <a:endParaRPr lang="es-ES" sz="2800" b="1" dirty="0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166" y="490682"/>
            <a:ext cx="6020802" cy="5749009"/>
          </a:xfrm>
          <a:prstGeom prst="rect">
            <a:avLst/>
          </a:prstGeom>
        </p:spPr>
      </p:pic>
      <p:graphicFrame>
        <p:nvGraphicFramePr>
          <p:cNvPr id="16" name="Tabl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7527428"/>
              </p:ext>
            </p:extLst>
          </p:nvPr>
        </p:nvGraphicFramePr>
        <p:xfrm>
          <a:off x="333634" y="1333388"/>
          <a:ext cx="2969623" cy="8763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03932">
                  <a:extLst>
                    <a:ext uri="{9D8B030D-6E8A-4147-A177-3AD203B41FA5}">
                      <a16:colId xmlns:a16="http://schemas.microsoft.com/office/drawing/2014/main" val="1769372366"/>
                    </a:ext>
                  </a:extLst>
                </a:gridCol>
                <a:gridCol w="1765691">
                  <a:extLst>
                    <a:ext uri="{9D8B030D-6E8A-4147-A177-3AD203B41FA5}">
                      <a16:colId xmlns:a16="http://schemas.microsoft.com/office/drawing/2014/main" val="691278907"/>
                    </a:ext>
                  </a:extLst>
                </a:gridCol>
              </a:tblGrid>
              <a:tr h="1627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PARAMETER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VALUE</a:t>
                      </a:r>
                      <a:endParaRPr lang="es-ES" sz="10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45547119"/>
                  </a:ext>
                </a:extLst>
              </a:tr>
              <a:tr h="1627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Die size </a:t>
                      </a:r>
                      <a:r>
                        <a:rPr lang="en-GB" sz="600">
                          <a:effectLst/>
                        </a:rPr>
                        <a:t>(with seal-ring)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2 mm x 2 mm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15888526"/>
                  </a:ext>
                </a:extLst>
              </a:tr>
              <a:tr h="1627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Pad Pitch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100 um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01572082"/>
                  </a:ext>
                </a:extLst>
              </a:tr>
              <a:tr h="1627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PAD width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63 um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05481216"/>
                  </a:ext>
                </a:extLst>
              </a:tr>
              <a:tr h="1627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PAD Height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83 um</a:t>
                      </a:r>
                      <a:endParaRPr lang="es-ES" sz="10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15979107"/>
                  </a:ext>
                </a:extLst>
              </a:tr>
            </a:tbl>
          </a:graphicData>
        </a:graphic>
      </p:graphicFrame>
      <p:pic>
        <p:nvPicPr>
          <p:cNvPr id="18" name="Picture 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725" y="1055085"/>
            <a:ext cx="2694441" cy="266952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7" name="Tab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1316766"/>
              </p:ext>
            </p:extLst>
          </p:nvPr>
        </p:nvGraphicFramePr>
        <p:xfrm>
          <a:off x="391251" y="3913826"/>
          <a:ext cx="5669915" cy="21983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82700">
                  <a:extLst>
                    <a:ext uri="{9D8B030D-6E8A-4147-A177-3AD203B41FA5}">
                      <a16:colId xmlns:a16="http://schemas.microsoft.com/office/drawing/2014/main" val="1581083552"/>
                    </a:ext>
                  </a:extLst>
                </a:gridCol>
                <a:gridCol w="691515">
                  <a:extLst>
                    <a:ext uri="{9D8B030D-6E8A-4147-A177-3AD203B41FA5}">
                      <a16:colId xmlns:a16="http://schemas.microsoft.com/office/drawing/2014/main" val="3677772693"/>
                    </a:ext>
                  </a:extLst>
                </a:gridCol>
                <a:gridCol w="3695700">
                  <a:extLst>
                    <a:ext uri="{9D8B030D-6E8A-4147-A177-3AD203B41FA5}">
                      <a16:colId xmlns:a16="http://schemas.microsoft.com/office/drawing/2014/main" val="348459912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 </a:t>
                      </a:r>
                      <a:r>
                        <a:rPr lang="en-GB" sz="1000">
                          <a:effectLst/>
                        </a:rPr>
                        <a:t>NAME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#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DESCRIPTION</a:t>
                      </a:r>
                      <a:endParaRPr lang="es-ES" sz="10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56651161"/>
                  </a:ext>
                </a:extLst>
              </a:tr>
              <a:tr h="3981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Shift Register based test structure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1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1kb shift register of different flavours. </a:t>
                      </a:r>
                      <a:endParaRPr lang="es-ES" sz="10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Overall we have 19 such shift register based test structures. 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690307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DICE latch test structure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2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There are six flavours of DICE latch based test structures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079176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Power On Reset test structure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3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Power on Reset block.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6728598"/>
                  </a:ext>
                </a:extLst>
              </a:tr>
              <a:tr h="2070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E-Fuse test structure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4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32-bit e-fuse designed by the foundry.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970668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SET pulse width measurements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5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Two different test structures are designed to measure the single event transients pulse width.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818643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PoR and CMDRst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6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Fully functional Power On Reset and Command Reset Structures (SET analysis)</a:t>
                      </a:r>
                      <a:endParaRPr lang="es-ES" sz="10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03527132"/>
                  </a:ext>
                </a:extLst>
              </a:tr>
            </a:tbl>
          </a:graphicData>
        </a:graphic>
      </p:graphicFrame>
      <p:sp>
        <p:nvSpPr>
          <p:cNvPr id="19" name="CuadroTexto 18"/>
          <p:cNvSpPr txBox="1"/>
          <p:nvPr/>
        </p:nvSpPr>
        <p:spPr>
          <a:xfrm>
            <a:off x="347998" y="2314730"/>
            <a:ext cx="30187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RD53SEU chip </a:t>
            </a:r>
            <a:r>
              <a:rPr lang="es-ES" dirty="0" err="1" smtClean="0"/>
              <a:t>is</a:t>
            </a:r>
            <a:r>
              <a:rPr lang="es-ES" dirty="0" smtClean="0"/>
              <a:t> a </a:t>
            </a:r>
            <a:r>
              <a:rPr lang="es-ES" dirty="0" err="1" smtClean="0"/>
              <a:t>mini@sic</a:t>
            </a:r>
            <a:endParaRPr lang="es-ES" dirty="0" smtClean="0"/>
          </a:p>
          <a:p>
            <a:r>
              <a:rPr lang="es-ES" dirty="0" err="1" smtClean="0"/>
              <a:t>with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SEE </a:t>
            </a:r>
            <a:r>
              <a:rPr lang="es-ES" dirty="0" err="1" smtClean="0"/>
              <a:t>resistant</a:t>
            </a:r>
            <a:r>
              <a:rPr lang="es-ES" dirty="0" smtClean="0"/>
              <a:t> digital blocks, </a:t>
            </a:r>
            <a:r>
              <a:rPr lang="es-ES" dirty="0" err="1" smtClean="0"/>
              <a:t>for</a:t>
            </a:r>
            <a:r>
              <a:rPr lang="es-ES" dirty="0" smtClean="0"/>
              <a:t> RD53B </a:t>
            </a:r>
            <a:r>
              <a:rPr lang="es-ES" dirty="0" err="1" smtClean="0"/>
              <a:t>readout</a:t>
            </a:r>
            <a:r>
              <a:rPr lang="es-ES" dirty="0" smtClean="0"/>
              <a:t> chip*</a:t>
            </a:r>
            <a:endParaRPr lang="es-ES" dirty="0"/>
          </a:p>
        </p:txBody>
      </p:sp>
      <p:sp>
        <p:nvSpPr>
          <p:cNvPr id="21" name="CuadroTexto 20"/>
          <p:cNvSpPr txBox="1"/>
          <p:nvPr/>
        </p:nvSpPr>
        <p:spPr>
          <a:xfrm>
            <a:off x="0" y="6121131"/>
            <a:ext cx="125838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/>
              <a:t>* RD53SEU chip </a:t>
            </a:r>
            <a:r>
              <a:rPr lang="es-ES" sz="1400" dirty="0" err="1" smtClean="0"/>
              <a:t>is</a:t>
            </a:r>
            <a:r>
              <a:rPr lang="es-ES" sz="1400" dirty="0" smtClean="0"/>
              <a:t> </a:t>
            </a:r>
            <a:r>
              <a:rPr lang="es-ES" sz="1400" dirty="0" err="1" smtClean="0"/>
              <a:t>the</a:t>
            </a:r>
            <a:r>
              <a:rPr lang="es-ES" sz="1400" dirty="0" smtClean="0"/>
              <a:t> </a:t>
            </a:r>
            <a:r>
              <a:rPr lang="es-ES" sz="1400" dirty="0" err="1" smtClean="0"/>
              <a:t>result</a:t>
            </a:r>
            <a:r>
              <a:rPr lang="es-ES" sz="1400" dirty="0" smtClean="0"/>
              <a:t> of a </a:t>
            </a:r>
            <a:r>
              <a:rPr lang="es-ES" sz="1400" dirty="0" err="1" smtClean="0"/>
              <a:t>collaboration</a:t>
            </a:r>
            <a:r>
              <a:rPr lang="es-ES" sz="1400" dirty="0" smtClean="0"/>
              <a:t> </a:t>
            </a:r>
            <a:r>
              <a:rPr lang="es-ES" sz="1400" dirty="0" err="1" smtClean="0"/>
              <a:t>inside</a:t>
            </a:r>
            <a:r>
              <a:rPr lang="es-ES" sz="1400" dirty="0" smtClean="0"/>
              <a:t> </a:t>
            </a:r>
            <a:r>
              <a:rPr lang="es-ES" sz="1400" dirty="0" err="1" smtClean="0"/>
              <a:t>the</a:t>
            </a:r>
            <a:r>
              <a:rPr lang="es-ES" sz="1400" dirty="0" smtClean="0"/>
              <a:t> general RD53 </a:t>
            </a:r>
            <a:r>
              <a:rPr lang="es-ES" sz="1400" dirty="0" err="1" smtClean="0"/>
              <a:t>collaboration</a:t>
            </a:r>
            <a:r>
              <a:rPr lang="es-ES" sz="1400" dirty="0" smtClean="0"/>
              <a:t>, </a:t>
            </a:r>
            <a:r>
              <a:rPr lang="es-ES" sz="1400" dirty="0" err="1" smtClean="0"/>
              <a:t>comprised</a:t>
            </a:r>
            <a:r>
              <a:rPr lang="es-ES" sz="1400" dirty="0" smtClean="0"/>
              <a:t> of </a:t>
            </a:r>
            <a:r>
              <a:rPr lang="es-ES" sz="1400" dirty="0" err="1" smtClean="0"/>
              <a:t>people</a:t>
            </a:r>
            <a:r>
              <a:rPr lang="es-ES" sz="1400" dirty="0" smtClean="0"/>
              <a:t> </a:t>
            </a:r>
            <a:r>
              <a:rPr lang="es-ES" sz="1400" dirty="0" err="1" smtClean="0"/>
              <a:t>from</a:t>
            </a:r>
            <a:r>
              <a:rPr lang="es-ES" sz="1400" dirty="0" smtClean="0"/>
              <a:t> </a:t>
            </a:r>
            <a:r>
              <a:rPr lang="es-ES" sz="1400" dirty="0" err="1" smtClean="0"/>
              <a:t>Fermilab</a:t>
            </a:r>
            <a:r>
              <a:rPr lang="es-ES" sz="1400" dirty="0" smtClean="0"/>
              <a:t>, CPPM, Bonn </a:t>
            </a:r>
            <a:r>
              <a:rPr lang="es-ES" sz="1400" dirty="0" err="1" smtClean="0"/>
              <a:t>University</a:t>
            </a:r>
            <a:r>
              <a:rPr lang="es-ES" sz="1400" dirty="0" smtClean="0"/>
              <a:t> and Sevilla </a:t>
            </a:r>
            <a:r>
              <a:rPr lang="es-ES" sz="1400" dirty="0" err="1" smtClean="0"/>
              <a:t>University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410619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81523" y="426452"/>
            <a:ext cx="71291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/>
              <a:t>SEE </a:t>
            </a:r>
            <a:r>
              <a:rPr lang="es-ES" sz="2800" b="1" dirty="0" err="1" smtClean="0"/>
              <a:t>Testing</a:t>
            </a:r>
            <a:r>
              <a:rPr lang="es-ES" sz="2800" b="1" dirty="0" smtClean="0"/>
              <a:t> </a:t>
            </a:r>
            <a:r>
              <a:rPr lang="es-ES" sz="2800" b="1" dirty="0" err="1" smtClean="0"/>
              <a:t>System</a:t>
            </a:r>
            <a:r>
              <a:rPr lang="es-ES" sz="2800" b="1" dirty="0" smtClean="0"/>
              <a:t> </a:t>
            </a:r>
            <a:r>
              <a:rPr lang="es-ES" sz="2800" b="1" dirty="0" err="1" smtClean="0"/>
              <a:t>for</a:t>
            </a:r>
            <a:r>
              <a:rPr lang="es-ES" sz="2800" b="1" dirty="0" smtClean="0"/>
              <a:t> RD53SEUChip</a:t>
            </a:r>
            <a:endParaRPr lang="es-ES" sz="2800" b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81161"/>
            <a:ext cx="7542818" cy="433665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7415" y="1726066"/>
            <a:ext cx="4676557" cy="307951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33647" y="348848"/>
            <a:ext cx="870325" cy="83231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0" y="6062718"/>
            <a:ext cx="10180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M.Barbero</a:t>
            </a:r>
            <a:r>
              <a:rPr lang="es-ES" baseline="30000" dirty="0" smtClean="0"/>
              <a:t>(1), </a:t>
            </a:r>
            <a:r>
              <a:rPr lang="es-ES" dirty="0" err="1" smtClean="0"/>
              <a:t>D.Fourgeron</a:t>
            </a:r>
            <a:r>
              <a:rPr lang="es-ES" baseline="30000" dirty="0" smtClean="0"/>
              <a:t>(1)</a:t>
            </a:r>
            <a:r>
              <a:rPr lang="es-ES" dirty="0" smtClean="0"/>
              <a:t>, </a:t>
            </a:r>
            <a:r>
              <a:rPr lang="es-ES" dirty="0" err="1" smtClean="0"/>
              <a:t>R.Gaglione</a:t>
            </a:r>
            <a:r>
              <a:rPr lang="es-ES" baseline="30000" dirty="0" smtClean="0"/>
              <a:t>(2)</a:t>
            </a:r>
            <a:r>
              <a:rPr lang="es-ES" dirty="0" smtClean="0"/>
              <a:t>, </a:t>
            </a:r>
            <a:r>
              <a:rPr lang="es-ES" dirty="0" err="1" smtClean="0"/>
              <a:t>M.Menouni</a:t>
            </a:r>
            <a:r>
              <a:rPr lang="es-ES" dirty="0" smtClean="0"/>
              <a:t> </a:t>
            </a:r>
            <a:r>
              <a:rPr lang="es-ES" baseline="30000" dirty="0" smtClean="0"/>
              <a:t>(1), </a:t>
            </a:r>
            <a:r>
              <a:rPr lang="es-ES" dirty="0" smtClean="0"/>
              <a:t>CPPM (IN2P3 </a:t>
            </a:r>
            <a:r>
              <a:rPr lang="es-ES" dirty="0" err="1" smtClean="0"/>
              <a:t>Marseille</a:t>
            </a:r>
            <a:r>
              <a:rPr lang="es-ES" dirty="0" smtClean="0"/>
              <a:t>), LAPP (IN2P3 </a:t>
            </a:r>
            <a:r>
              <a:rPr lang="es-ES" dirty="0" err="1" smtClean="0"/>
              <a:t>Annecy</a:t>
            </a:r>
            <a:r>
              <a:rPr lang="es-ES" dirty="0" smtClean="0"/>
              <a:t>)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5060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0" y="338927"/>
            <a:ext cx="5523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/>
              <a:t>Target </a:t>
            </a:r>
            <a:r>
              <a:rPr lang="es-ES" sz="2800" b="1" dirty="0" err="1" smtClean="0"/>
              <a:t>Coordinates</a:t>
            </a:r>
            <a:r>
              <a:rPr lang="es-ES" sz="2800" b="1" dirty="0" smtClean="0"/>
              <a:t> SET</a:t>
            </a:r>
            <a:endParaRPr lang="es-ES" sz="2800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96" y="3485963"/>
            <a:ext cx="6244045" cy="278250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381" y="286560"/>
            <a:ext cx="4974336" cy="61722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60" y="862147"/>
            <a:ext cx="5704115" cy="2811452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171447" y="3187994"/>
            <a:ext cx="2506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Command</a:t>
            </a:r>
            <a:r>
              <a:rPr lang="es-ES" dirty="0" smtClean="0"/>
              <a:t> </a:t>
            </a:r>
            <a:r>
              <a:rPr lang="es-ES" dirty="0" err="1" smtClean="0"/>
              <a:t>Reset</a:t>
            </a:r>
            <a:r>
              <a:rPr lang="es-ES" dirty="0" smtClean="0"/>
              <a:t> IP Block</a:t>
            </a:r>
            <a:endParaRPr lang="es-ES" dirty="0"/>
          </a:p>
        </p:txBody>
      </p:sp>
      <p:sp>
        <p:nvSpPr>
          <p:cNvPr id="9" name="CuadroTexto 8"/>
          <p:cNvSpPr txBox="1"/>
          <p:nvPr/>
        </p:nvSpPr>
        <p:spPr>
          <a:xfrm>
            <a:off x="4171447" y="5859415"/>
            <a:ext cx="2459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Power</a:t>
            </a:r>
            <a:r>
              <a:rPr lang="es-ES" dirty="0" smtClean="0"/>
              <a:t> </a:t>
            </a:r>
            <a:r>
              <a:rPr lang="es-ES" dirty="0" err="1" smtClean="0"/>
              <a:t>On</a:t>
            </a:r>
            <a:r>
              <a:rPr lang="es-ES" dirty="0" smtClean="0"/>
              <a:t> </a:t>
            </a:r>
            <a:r>
              <a:rPr lang="es-ES" dirty="0" err="1" smtClean="0"/>
              <a:t>Reset</a:t>
            </a:r>
            <a:r>
              <a:rPr lang="es-ES" dirty="0" smtClean="0"/>
              <a:t> IP Block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1595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986214" y="837102"/>
            <a:ext cx="1949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 err="1" smtClean="0"/>
              <a:t>Conclusions</a:t>
            </a:r>
            <a:endParaRPr lang="es-ES" sz="2800" b="1" dirty="0"/>
          </a:p>
        </p:txBody>
      </p:sp>
      <p:sp>
        <p:nvSpPr>
          <p:cNvPr id="8" name="Rectángulo 7"/>
          <p:cNvSpPr/>
          <p:nvPr/>
        </p:nvSpPr>
        <p:spPr>
          <a:xfrm>
            <a:off x="1082136" y="1905555"/>
            <a:ext cx="1045028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err="1" smtClean="0"/>
              <a:t>Nanometric</a:t>
            </a:r>
            <a:r>
              <a:rPr lang="en-US" sz="2400" b="1" dirty="0" smtClean="0"/>
              <a:t> scales presents new challenges: they are more sensitive to SEE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b="1" dirty="0" err="1" smtClean="0"/>
              <a:t>Mixed-signal</a:t>
            </a:r>
            <a:r>
              <a:rPr lang="es-ES" sz="2400" b="1" dirty="0" smtClean="0"/>
              <a:t> chips </a:t>
            </a:r>
            <a:r>
              <a:rPr lang="es-ES" sz="2400" b="1" dirty="0" err="1" smtClean="0"/>
              <a:t>needs</a:t>
            </a:r>
            <a:r>
              <a:rPr lang="es-ES" sz="2400" b="1" dirty="0"/>
              <a:t> </a:t>
            </a:r>
            <a:r>
              <a:rPr lang="es-ES" sz="2400" b="1" dirty="0" smtClean="0"/>
              <a:t>to </a:t>
            </a:r>
            <a:r>
              <a:rPr lang="es-ES" sz="2400" b="1" dirty="0" err="1" smtClean="0"/>
              <a:t>put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attention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not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only</a:t>
            </a:r>
            <a:r>
              <a:rPr lang="es-ES" sz="2400" b="1" dirty="0" smtClean="0"/>
              <a:t> in SEU/SET </a:t>
            </a:r>
            <a:r>
              <a:rPr lang="es-ES" sz="2400" b="1" dirty="0" err="1" smtClean="0"/>
              <a:t>but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also</a:t>
            </a:r>
            <a:r>
              <a:rPr lang="es-ES" sz="2400" b="1" dirty="0" smtClean="0"/>
              <a:t> in SEFI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b="1" dirty="0" err="1"/>
              <a:t>Microprobe</a:t>
            </a:r>
            <a:r>
              <a:rPr lang="es-ES" sz="2400" b="1" dirty="0"/>
              <a:t> </a:t>
            </a:r>
            <a:r>
              <a:rPr lang="es-ES" sz="2400" b="1" dirty="0" err="1"/>
              <a:t>does</a:t>
            </a:r>
            <a:r>
              <a:rPr lang="es-ES" sz="2400" b="1" dirty="0"/>
              <a:t> </a:t>
            </a:r>
            <a:r>
              <a:rPr lang="es-ES" sz="2400" b="1" dirty="0" err="1"/>
              <a:t>not</a:t>
            </a:r>
            <a:r>
              <a:rPr lang="es-ES" sz="2400" b="1" dirty="0"/>
              <a:t> </a:t>
            </a:r>
            <a:r>
              <a:rPr lang="es-ES" sz="2400" b="1" dirty="0" err="1"/>
              <a:t>substitute</a:t>
            </a:r>
            <a:r>
              <a:rPr lang="es-ES" sz="2400" b="1" dirty="0"/>
              <a:t> </a:t>
            </a:r>
            <a:r>
              <a:rPr lang="es-ES" sz="2400" b="1" dirty="0" err="1"/>
              <a:t>Broadbeam</a:t>
            </a:r>
            <a:r>
              <a:rPr lang="es-ES" sz="2400" b="1" dirty="0"/>
              <a:t> </a:t>
            </a:r>
            <a:r>
              <a:rPr lang="es-ES" sz="2400" b="1" dirty="0" err="1"/>
              <a:t>testing</a:t>
            </a:r>
            <a:r>
              <a:rPr lang="es-ES" sz="2400" b="1" dirty="0"/>
              <a:t> </a:t>
            </a:r>
            <a:r>
              <a:rPr lang="es-ES" sz="2400" b="1" dirty="0" err="1"/>
              <a:t>but</a:t>
            </a:r>
            <a:r>
              <a:rPr lang="es-ES" sz="2400" b="1" dirty="0"/>
              <a:t> </a:t>
            </a:r>
            <a:r>
              <a:rPr lang="es-ES" sz="2400" b="1" dirty="0" err="1"/>
              <a:t>it</a:t>
            </a:r>
            <a:r>
              <a:rPr lang="es-ES" sz="2400" b="1" dirty="0"/>
              <a:t> </a:t>
            </a:r>
            <a:r>
              <a:rPr lang="es-ES" sz="2400" b="1" dirty="0" err="1"/>
              <a:t>is</a:t>
            </a:r>
            <a:r>
              <a:rPr lang="es-ES" sz="2400" b="1" dirty="0"/>
              <a:t> </a:t>
            </a:r>
            <a:r>
              <a:rPr lang="es-ES" sz="2400" b="1" dirty="0" err="1" smtClean="0"/>
              <a:t>complementary</a:t>
            </a:r>
            <a:r>
              <a:rPr lang="es-ES" sz="2400" b="1" dirty="0" smtClean="0"/>
              <a:t>, </a:t>
            </a:r>
            <a:r>
              <a:rPr lang="es-ES" sz="2400" b="1" dirty="0" err="1" smtClean="0"/>
              <a:t>specially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for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mixed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signal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designs</a:t>
            </a:r>
            <a:r>
              <a:rPr lang="es-ES" sz="2400" b="1" dirty="0" smtClean="0"/>
              <a:t> </a:t>
            </a: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b="1" dirty="0" err="1" smtClean="0"/>
              <a:t>Sensitivity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maps</a:t>
            </a:r>
            <a:r>
              <a:rPr lang="es-ES" sz="2400" b="1" dirty="0" smtClean="0"/>
              <a:t> are </a:t>
            </a:r>
            <a:r>
              <a:rPr lang="es-ES" sz="2400" b="1" dirty="0" err="1" smtClean="0"/>
              <a:t>the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tool</a:t>
            </a:r>
            <a:r>
              <a:rPr lang="es-ES" sz="2400" b="1" dirty="0" smtClean="0"/>
              <a:t> to </a:t>
            </a:r>
            <a:r>
              <a:rPr lang="es-ES" sz="2400" b="1" dirty="0" err="1" smtClean="0"/>
              <a:t>analyze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highly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complex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mixed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signal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designs</a:t>
            </a:r>
            <a:endParaRPr lang="es-ES" sz="2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b="1" dirty="0" err="1" smtClean="0"/>
              <a:t>Sensitivity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maps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by</a:t>
            </a:r>
            <a:r>
              <a:rPr lang="es-ES" sz="2400" b="1" dirty="0" smtClean="0"/>
              <a:t> SEE </a:t>
            </a:r>
            <a:r>
              <a:rPr lang="es-ES" sz="2400" b="1" dirty="0" err="1" smtClean="0"/>
              <a:t>simulation</a:t>
            </a:r>
            <a:r>
              <a:rPr lang="es-ES" sz="2400" b="1" dirty="0" smtClean="0"/>
              <a:t> (</a:t>
            </a:r>
            <a:r>
              <a:rPr lang="es-ES" sz="2400" b="1" dirty="0" err="1" smtClean="0"/>
              <a:t>schematics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level</a:t>
            </a:r>
            <a:r>
              <a:rPr lang="es-ES" sz="2400" b="1" dirty="0" smtClean="0"/>
              <a:t>) are </a:t>
            </a:r>
            <a:r>
              <a:rPr lang="es-ES" sz="2400" b="1" dirty="0" err="1" smtClean="0"/>
              <a:t>the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first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tool</a:t>
            </a:r>
            <a:endParaRPr lang="es-ES" sz="2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b="1" dirty="0" err="1" smtClean="0"/>
              <a:t>Sensitivity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maps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by</a:t>
            </a:r>
            <a:r>
              <a:rPr lang="es-ES" sz="2400" b="1" dirty="0" smtClean="0"/>
              <a:t> experimental </a:t>
            </a:r>
            <a:r>
              <a:rPr lang="es-ES" sz="2400" b="1" dirty="0" err="1" smtClean="0"/>
              <a:t>analysis</a:t>
            </a:r>
            <a:r>
              <a:rPr lang="es-ES" sz="2400" b="1" dirty="0" smtClean="0"/>
              <a:t> (</a:t>
            </a:r>
            <a:r>
              <a:rPr lang="es-ES" sz="2400" b="1" dirty="0" err="1" smtClean="0"/>
              <a:t>using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Microprobes</a:t>
            </a:r>
            <a:r>
              <a:rPr lang="es-ES" sz="2400" b="1" dirty="0" smtClean="0"/>
              <a:t>) are </a:t>
            </a:r>
            <a:r>
              <a:rPr lang="es-ES" sz="2400" b="1" dirty="0" err="1" smtClean="0"/>
              <a:t>the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second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tool</a:t>
            </a:r>
            <a:endParaRPr lang="es-ES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166496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3749186" y="2235034"/>
            <a:ext cx="5057667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sz="2800" b="1" dirty="0">
              <a:solidFill>
                <a:prstClr val="black"/>
              </a:solidFill>
            </a:endParaRPr>
          </a:p>
          <a:p>
            <a:r>
              <a:rPr lang="es-ES" sz="3600" b="1" dirty="0" err="1" smtClean="0">
                <a:solidFill>
                  <a:prstClr val="black"/>
                </a:solidFill>
              </a:rPr>
              <a:t>Thanks</a:t>
            </a:r>
            <a:r>
              <a:rPr lang="es-ES" sz="3600" b="1" dirty="0" smtClean="0">
                <a:solidFill>
                  <a:prstClr val="black"/>
                </a:solidFill>
              </a:rPr>
              <a:t> </a:t>
            </a:r>
            <a:r>
              <a:rPr lang="es-ES" sz="3600" b="1" dirty="0" err="1" smtClean="0">
                <a:solidFill>
                  <a:prstClr val="black"/>
                </a:solidFill>
              </a:rPr>
              <a:t>for</a:t>
            </a:r>
            <a:r>
              <a:rPr lang="es-ES" sz="3600" b="1" dirty="0" smtClean="0">
                <a:solidFill>
                  <a:prstClr val="black"/>
                </a:solidFill>
              </a:rPr>
              <a:t> </a:t>
            </a:r>
            <a:r>
              <a:rPr lang="es-ES" sz="3600" b="1" dirty="0" err="1" smtClean="0">
                <a:solidFill>
                  <a:prstClr val="black"/>
                </a:solidFill>
              </a:rPr>
              <a:t>your</a:t>
            </a:r>
            <a:r>
              <a:rPr lang="es-ES" sz="3600" b="1" dirty="0" smtClean="0">
                <a:solidFill>
                  <a:prstClr val="black"/>
                </a:solidFill>
              </a:rPr>
              <a:t> </a:t>
            </a:r>
            <a:r>
              <a:rPr lang="es-ES" sz="3600" b="1" dirty="0" err="1" smtClean="0">
                <a:solidFill>
                  <a:prstClr val="black"/>
                </a:solidFill>
              </a:rPr>
              <a:t>attention</a:t>
            </a:r>
            <a:endParaRPr lang="es-ES" sz="3600" b="1" dirty="0" smtClean="0">
              <a:solidFill>
                <a:prstClr val="black"/>
              </a:solidFill>
            </a:endParaRPr>
          </a:p>
          <a:p>
            <a:pPr algn="ctr">
              <a:defRPr/>
            </a:pPr>
            <a:r>
              <a:rPr lang="en-GB" sz="2800" kern="0" dirty="0" smtClean="0">
                <a:solidFill>
                  <a:prstClr val="black"/>
                </a:solidFill>
                <a:hlinkClick r:id="rId3"/>
              </a:rPr>
              <a:t>fpalomo@us.es</a:t>
            </a:r>
            <a:endParaRPr lang="en-GB" sz="28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378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Esenciales\a-TESIS Radiación\A-PresentaciónTesisRogelio\imágenes\EsquemaExperimentoIrr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56" y="836712"/>
            <a:ext cx="6769100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1545081" y="188640"/>
            <a:ext cx="9145016" cy="792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/>
          <a:lstStyle/>
          <a:p>
            <a:pPr>
              <a:buClr>
                <a:srgbClr val="572314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s-ES_tradnl" sz="2800" dirty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SEE Ion </a:t>
            </a:r>
            <a:r>
              <a:rPr lang="es-ES_tradnl" sz="2800" dirty="0" err="1" smtClean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Experiments</a:t>
            </a:r>
            <a:r>
              <a:rPr lang="es-ES_tradnl" sz="2800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es-ES_tradnl" sz="2800" dirty="0" err="1" smtClean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Generic</a:t>
            </a:r>
            <a:r>
              <a:rPr lang="es-ES_tradnl" sz="4300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ill Sans MT" pitchFamily="32" charset="0"/>
              </a:rPr>
              <a:t>‏</a:t>
            </a:r>
            <a:endParaRPr lang="es-ES_tradnl" sz="4300" dirty="0">
              <a:solidFill>
                <a:srgbClr val="57231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ill Sans MT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74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559496" y="4627142"/>
            <a:ext cx="5040560" cy="17541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000000"/>
              </a:buClr>
              <a:buSzPct val="100000"/>
              <a:buFont typeface="Arial" pitchFamily="34" charset="0"/>
              <a:buChar char="•"/>
              <a:defRPr/>
            </a:pPr>
            <a:r>
              <a:rPr lang="es-ES" dirty="0" err="1"/>
              <a:t>Planetary</a:t>
            </a:r>
            <a:r>
              <a:rPr lang="es-ES" dirty="0"/>
              <a:t> </a:t>
            </a:r>
            <a:r>
              <a:rPr lang="es-ES" dirty="0" err="1"/>
              <a:t>Ionospheres</a:t>
            </a:r>
            <a:r>
              <a:rPr lang="es-ES" dirty="0"/>
              <a:t>, </a:t>
            </a:r>
            <a:r>
              <a:rPr lang="es-ES" dirty="0" err="1"/>
              <a:t>Cosmic</a:t>
            </a:r>
            <a:r>
              <a:rPr lang="es-ES" dirty="0"/>
              <a:t> </a:t>
            </a:r>
            <a:r>
              <a:rPr lang="es-ES" dirty="0" err="1"/>
              <a:t>rays</a:t>
            </a:r>
            <a:endParaRPr lang="es-ES" dirty="0"/>
          </a:p>
          <a:p>
            <a:pPr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es-ES" dirty="0"/>
              <a:t>    (</a:t>
            </a:r>
            <a:r>
              <a:rPr lang="es-ES" dirty="0" err="1"/>
              <a:t>protons</a:t>
            </a:r>
            <a:r>
              <a:rPr lang="es-ES" dirty="0"/>
              <a:t>, </a:t>
            </a:r>
            <a:r>
              <a:rPr lang="es-ES" dirty="0" err="1"/>
              <a:t>electrons</a:t>
            </a:r>
            <a:r>
              <a:rPr lang="es-ES" dirty="0"/>
              <a:t>, </a:t>
            </a:r>
            <a:r>
              <a:rPr lang="es-ES" dirty="0" err="1"/>
              <a:t>ions</a:t>
            </a:r>
            <a:r>
              <a:rPr lang="es-ES" dirty="0"/>
              <a:t>)</a:t>
            </a:r>
          </a:p>
          <a:p>
            <a:pPr marL="285750" indent="-285750">
              <a:buClr>
                <a:srgbClr val="000000"/>
              </a:buClr>
              <a:buSzPct val="100000"/>
              <a:buFont typeface="Arial" pitchFamily="34" charset="0"/>
              <a:buChar char="•"/>
              <a:defRPr/>
            </a:pPr>
            <a:r>
              <a:rPr lang="es-ES" dirty="0" err="1"/>
              <a:t>Stratosphere</a:t>
            </a:r>
            <a:r>
              <a:rPr lang="es-ES" dirty="0"/>
              <a:t>: </a:t>
            </a:r>
            <a:r>
              <a:rPr lang="es-ES" dirty="0" err="1"/>
              <a:t>cosmogenic</a:t>
            </a:r>
            <a:r>
              <a:rPr lang="es-ES" dirty="0"/>
              <a:t> </a:t>
            </a:r>
            <a:r>
              <a:rPr lang="es-ES" dirty="0" err="1"/>
              <a:t>spallation</a:t>
            </a:r>
            <a:endParaRPr lang="es-ES" dirty="0"/>
          </a:p>
          <a:p>
            <a:pPr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es-ES" dirty="0"/>
              <a:t>    (</a:t>
            </a:r>
            <a:r>
              <a:rPr lang="es-ES" dirty="0" err="1"/>
              <a:t>neutrons</a:t>
            </a:r>
            <a:r>
              <a:rPr lang="es-ES" dirty="0"/>
              <a:t>, 4#/cm</a:t>
            </a:r>
            <a:r>
              <a:rPr lang="es-ES" baseline="30000" dirty="0"/>
              <a:t>2</a:t>
            </a:r>
            <a:r>
              <a:rPr lang="es-ES" dirty="0"/>
              <a:t>-s at 15 km)</a:t>
            </a:r>
          </a:p>
          <a:p>
            <a:pPr marL="285750" indent="-285750">
              <a:buClr>
                <a:srgbClr val="000000"/>
              </a:buClr>
              <a:buSzPct val="100000"/>
              <a:buFont typeface="Arial" pitchFamily="34" charset="0"/>
              <a:buChar char="•"/>
              <a:defRPr/>
            </a:pPr>
            <a:r>
              <a:rPr lang="es-ES" dirty="0" err="1"/>
              <a:t>Satellites</a:t>
            </a:r>
            <a:endParaRPr lang="es-ES" dirty="0"/>
          </a:p>
          <a:p>
            <a:pPr marL="285750" indent="-285750">
              <a:buClr>
                <a:srgbClr val="000000"/>
              </a:buClr>
              <a:buSzPct val="100000"/>
              <a:buFont typeface="Arial" pitchFamily="34" charset="0"/>
              <a:buChar char="•"/>
              <a:defRPr/>
            </a:pPr>
            <a:r>
              <a:rPr lang="es-ES" dirty="0" err="1"/>
              <a:t>Aviónics</a:t>
            </a:r>
            <a:endParaRPr lang="es-ES" dirty="0"/>
          </a:p>
        </p:txBody>
      </p:sp>
      <p:pic>
        <p:nvPicPr>
          <p:cNvPr id="3" name="Picture 4" descr="cosmic-ray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643" y="400454"/>
            <a:ext cx="2870294" cy="41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emag-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008" y="3356993"/>
            <a:ext cx="4536504" cy="2914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2" descr="Sun-Climate (sep, strip)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" name="AutoShape 4" descr="Sun-Climate (sep, strip)"/>
          <p:cNvSpPr>
            <a:spLocks noChangeAspect="1" noChangeArrowheads="1"/>
          </p:cNvSpPr>
          <p:nvPr/>
        </p:nvSpPr>
        <p:spPr bwMode="auto">
          <a:xfrm>
            <a:off x="1587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029" name="Picture 5" descr="C:\Documents and Settings\Rogelio\Mis documentos\Descargas\cosmicraysearth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960" y="439764"/>
            <a:ext cx="4824536" cy="3061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87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Esenciales\a-TESIS Radiación\chap1_intro\1_imagenes\FTSim_internal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784" y="548680"/>
            <a:ext cx="6702425" cy="298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C:\Esenciales\a-TESIS Radiación\chap1_intro\1_imagenes\ftusb_internal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313" y="3573017"/>
            <a:ext cx="6978650" cy="218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1 CuadroTexto"/>
          <p:cNvSpPr txBox="1">
            <a:spLocks noChangeArrowheads="1"/>
          </p:cNvSpPr>
          <p:nvPr/>
        </p:nvSpPr>
        <p:spPr bwMode="auto">
          <a:xfrm>
            <a:off x="1743250" y="868710"/>
            <a:ext cx="968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es-ES" sz="2000" b="1" dirty="0" err="1">
                <a:solidFill>
                  <a:schemeClr val="accent5">
                    <a:lumMod val="50000"/>
                  </a:schemeClr>
                </a:solidFill>
              </a:rPr>
              <a:t>FTSim</a:t>
            </a:r>
            <a:endParaRPr lang="es-ES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7 CuadroTexto"/>
          <p:cNvSpPr txBox="1">
            <a:spLocks noChangeArrowheads="1"/>
          </p:cNvSpPr>
          <p:nvPr/>
        </p:nvSpPr>
        <p:spPr bwMode="auto">
          <a:xfrm>
            <a:off x="1703512" y="3532189"/>
            <a:ext cx="984250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es-ES" sz="2000" b="1" dirty="0" err="1">
                <a:solidFill>
                  <a:schemeClr val="accent5">
                    <a:lumMod val="50000"/>
                  </a:schemeClr>
                </a:solidFill>
              </a:rPr>
              <a:t>FTUsb</a:t>
            </a:r>
            <a:endParaRPr lang="es-ES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24 CuadroTexto"/>
          <p:cNvSpPr txBox="1">
            <a:spLocks noChangeArrowheads="1"/>
          </p:cNvSpPr>
          <p:nvPr/>
        </p:nvSpPr>
        <p:spPr bwMode="auto">
          <a:xfrm>
            <a:off x="1524000" y="5807224"/>
            <a:ext cx="9144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9pPr>
          </a:lstStyle>
          <a:p>
            <a:pPr algn="just"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 sz="900" b="1" i="1" dirty="0">
                <a:solidFill>
                  <a:schemeClr val="tx1"/>
                </a:solidFill>
              </a:rPr>
              <a:t>A </a:t>
            </a:r>
            <a:r>
              <a:rPr lang="es-ES" sz="900" b="1" i="1" dirty="0" err="1">
                <a:solidFill>
                  <a:schemeClr val="tx1"/>
                </a:solidFill>
              </a:rPr>
              <a:t>low</a:t>
            </a:r>
            <a:r>
              <a:rPr lang="es-ES" sz="900" b="1" i="1" dirty="0">
                <a:solidFill>
                  <a:schemeClr val="tx1"/>
                </a:solidFill>
              </a:rPr>
              <a:t> </a:t>
            </a:r>
            <a:r>
              <a:rPr lang="es-ES" sz="900" b="1" i="1" dirty="0" err="1">
                <a:solidFill>
                  <a:schemeClr val="tx1"/>
                </a:solidFill>
              </a:rPr>
              <a:t>cost</a:t>
            </a:r>
            <a:r>
              <a:rPr lang="es-ES" sz="900" b="1" i="1" dirty="0">
                <a:solidFill>
                  <a:schemeClr val="tx1"/>
                </a:solidFill>
              </a:rPr>
              <a:t> </a:t>
            </a:r>
            <a:r>
              <a:rPr lang="es-ES" sz="900" b="1" i="1" dirty="0" err="1">
                <a:solidFill>
                  <a:schemeClr val="tx1"/>
                </a:solidFill>
              </a:rPr>
              <a:t>fault</a:t>
            </a:r>
            <a:r>
              <a:rPr lang="es-ES" sz="900" b="1" i="1" dirty="0">
                <a:solidFill>
                  <a:schemeClr val="tx1"/>
                </a:solidFill>
              </a:rPr>
              <a:t> </a:t>
            </a:r>
            <a:r>
              <a:rPr lang="es-ES" sz="900" b="1" i="1" dirty="0" err="1">
                <a:solidFill>
                  <a:schemeClr val="tx1"/>
                </a:solidFill>
              </a:rPr>
              <a:t>injection</a:t>
            </a:r>
            <a:r>
              <a:rPr lang="es-ES" sz="900" b="1" i="1" dirty="0">
                <a:solidFill>
                  <a:schemeClr val="tx1"/>
                </a:solidFill>
              </a:rPr>
              <a:t> </a:t>
            </a:r>
            <a:r>
              <a:rPr lang="es-ES" sz="900" b="1" i="1" dirty="0" err="1">
                <a:solidFill>
                  <a:schemeClr val="tx1"/>
                </a:solidFill>
              </a:rPr>
              <a:t>system</a:t>
            </a:r>
            <a:r>
              <a:rPr lang="es-ES" sz="900" b="1" i="1" dirty="0">
                <a:solidFill>
                  <a:schemeClr val="tx1"/>
                </a:solidFill>
              </a:rPr>
              <a:t> </a:t>
            </a:r>
            <a:r>
              <a:rPr lang="es-ES" sz="900" b="1" i="1" dirty="0" err="1">
                <a:solidFill>
                  <a:schemeClr val="tx1"/>
                </a:solidFill>
              </a:rPr>
              <a:t>for</a:t>
            </a:r>
            <a:r>
              <a:rPr lang="es-ES" sz="900" b="1" i="1" dirty="0">
                <a:solidFill>
                  <a:schemeClr val="tx1"/>
                </a:solidFill>
              </a:rPr>
              <a:t> </a:t>
            </a:r>
            <a:r>
              <a:rPr lang="es-ES" sz="900" b="1" i="1" dirty="0" err="1">
                <a:solidFill>
                  <a:schemeClr val="tx1"/>
                </a:solidFill>
              </a:rPr>
              <a:t>radiation</a:t>
            </a:r>
            <a:r>
              <a:rPr lang="es-ES" sz="900" b="1" i="1" dirty="0">
                <a:solidFill>
                  <a:schemeClr val="tx1"/>
                </a:solidFill>
              </a:rPr>
              <a:t> </a:t>
            </a:r>
            <a:r>
              <a:rPr lang="es-ES" sz="900" b="1" i="1" dirty="0" err="1">
                <a:solidFill>
                  <a:schemeClr val="tx1"/>
                </a:solidFill>
              </a:rPr>
              <a:t>environmental</a:t>
            </a:r>
            <a:r>
              <a:rPr lang="es-ES" sz="900" b="1" i="1" dirty="0">
                <a:solidFill>
                  <a:schemeClr val="tx1"/>
                </a:solidFill>
              </a:rPr>
              <a:t> </a:t>
            </a:r>
            <a:r>
              <a:rPr lang="es-ES" sz="900" b="1" i="1" dirty="0" err="1">
                <a:solidFill>
                  <a:schemeClr val="tx1"/>
                </a:solidFill>
              </a:rPr>
              <a:t>emulation</a:t>
            </a:r>
            <a:r>
              <a:rPr lang="es-ES" sz="900" b="1" i="1" dirty="0">
                <a:solidFill>
                  <a:schemeClr val="tx1"/>
                </a:solidFill>
              </a:rPr>
              <a:t>. </a:t>
            </a:r>
            <a:r>
              <a:rPr lang="es-ES" sz="900" dirty="0" err="1">
                <a:solidFill>
                  <a:schemeClr val="tx1"/>
                </a:solidFill>
              </a:rPr>
              <a:t>J.Nápoles</a:t>
            </a:r>
            <a:r>
              <a:rPr lang="es-ES" sz="900" dirty="0">
                <a:solidFill>
                  <a:schemeClr val="tx1"/>
                </a:solidFill>
              </a:rPr>
              <a:t>, </a:t>
            </a:r>
            <a:r>
              <a:rPr lang="es-ES" sz="900" dirty="0" err="1">
                <a:solidFill>
                  <a:schemeClr val="tx1"/>
                </a:solidFill>
              </a:rPr>
              <a:t>H.Guzmán</a:t>
            </a:r>
            <a:r>
              <a:rPr lang="es-ES" sz="900" dirty="0">
                <a:solidFill>
                  <a:schemeClr val="tx1"/>
                </a:solidFill>
              </a:rPr>
              <a:t>-Miranda, </a:t>
            </a:r>
            <a:r>
              <a:rPr lang="es-ES" sz="900" dirty="0" err="1">
                <a:solidFill>
                  <a:schemeClr val="tx1"/>
                </a:solidFill>
              </a:rPr>
              <a:t>J.M.Mogollón</a:t>
            </a:r>
            <a:r>
              <a:rPr lang="es-ES" sz="900" dirty="0">
                <a:solidFill>
                  <a:schemeClr val="tx1"/>
                </a:solidFill>
              </a:rPr>
              <a:t>, </a:t>
            </a:r>
            <a:r>
              <a:rPr lang="es-ES" sz="900" u="sng" dirty="0" err="1">
                <a:solidFill>
                  <a:schemeClr val="tx1"/>
                </a:solidFill>
              </a:rPr>
              <a:t>F.R.Palomo</a:t>
            </a:r>
            <a:r>
              <a:rPr lang="es-ES" sz="900" u="sng" dirty="0">
                <a:solidFill>
                  <a:schemeClr val="tx1"/>
                </a:solidFill>
              </a:rPr>
              <a:t>,</a:t>
            </a:r>
            <a:r>
              <a:rPr lang="es-ES" sz="900" dirty="0">
                <a:solidFill>
                  <a:schemeClr val="tx1"/>
                </a:solidFill>
              </a:rPr>
              <a:t> </a:t>
            </a:r>
            <a:r>
              <a:rPr lang="es-ES" sz="900" dirty="0" err="1">
                <a:solidFill>
                  <a:schemeClr val="tx1"/>
                </a:solidFill>
              </a:rPr>
              <a:t>A.P.Vega</a:t>
            </a:r>
            <a:r>
              <a:rPr lang="es-ES" sz="900" dirty="0">
                <a:solidFill>
                  <a:schemeClr val="tx1"/>
                </a:solidFill>
              </a:rPr>
              <a:t>-Leal, </a:t>
            </a:r>
            <a:r>
              <a:rPr lang="es-ES" sz="900" dirty="0" err="1">
                <a:solidFill>
                  <a:schemeClr val="tx1"/>
                </a:solidFill>
              </a:rPr>
              <a:t>M.A.Aguirre</a:t>
            </a:r>
            <a:r>
              <a:rPr lang="es-ES" sz="900" dirty="0">
                <a:solidFill>
                  <a:schemeClr val="tx1"/>
                </a:solidFill>
              </a:rPr>
              <a:t>, </a:t>
            </a:r>
            <a:r>
              <a:rPr lang="es-ES" sz="900" dirty="0" err="1">
                <a:solidFill>
                  <a:schemeClr val="tx1"/>
                </a:solidFill>
              </a:rPr>
              <a:t>J.N.Tombs</a:t>
            </a:r>
            <a:r>
              <a:rPr lang="es-ES" sz="900" dirty="0">
                <a:solidFill>
                  <a:schemeClr val="tx1"/>
                </a:solidFill>
              </a:rPr>
              <a:t>. </a:t>
            </a:r>
            <a:r>
              <a:rPr lang="es-ES" sz="900" b="1" dirty="0" err="1">
                <a:solidFill>
                  <a:schemeClr val="tx1"/>
                </a:solidFill>
              </a:rPr>
              <a:t>Proceedings</a:t>
            </a:r>
            <a:r>
              <a:rPr lang="es-ES" sz="900" b="1" dirty="0">
                <a:solidFill>
                  <a:schemeClr val="tx1"/>
                </a:solidFill>
              </a:rPr>
              <a:t> of DCIS 2007 </a:t>
            </a:r>
            <a:r>
              <a:rPr lang="es-ES" sz="900" b="1" dirty="0" err="1">
                <a:solidFill>
                  <a:schemeClr val="tx1"/>
                </a:solidFill>
              </a:rPr>
              <a:t>Conference</a:t>
            </a:r>
            <a:r>
              <a:rPr lang="es-ES" sz="900" dirty="0">
                <a:solidFill>
                  <a:schemeClr val="tx1"/>
                </a:solidFill>
              </a:rPr>
              <a:t>, Sevilla, </a:t>
            </a:r>
            <a:r>
              <a:rPr lang="es-ES" sz="900" dirty="0" err="1">
                <a:solidFill>
                  <a:schemeClr val="tx1"/>
                </a:solidFill>
              </a:rPr>
              <a:t>Spain</a:t>
            </a:r>
            <a:r>
              <a:rPr lang="es-ES" sz="900" dirty="0">
                <a:solidFill>
                  <a:schemeClr val="tx1"/>
                </a:solidFill>
              </a:rPr>
              <a:t>, 21st-23rd </a:t>
            </a:r>
            <a:r>
              <a:rPr lang="es-ES" sz="900" dirty="0" err="1">
                <a:solidFill>
                  <a:schemeClr val="tx1"/>
                </a:solidFill>
              </a:rPr>
              <a:t>Dec</a:t>
            </a:r>
            <a:r>
              <a:rPr lang="es-ES" sz="900" dirty="0">
                <a:solidFill>
                  <a:schemeClr val="tx1"/>
                </a:solidFill>
              </a:rPr>
              <a:t>. 2007.</a:t>
            </a:r>
          </a:p>
          <a:p>
            <a:pPr algn="just"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 sz="900" b="1" i="1" dirty="0">
                <a:solidFill>
                  <a:schemeClr val="tx1"/>
                </a:solidFill>
              </a:rPr>
              <a:t>A complete </a:t>
            </a:r>
            <a:r>
              <a:rPr lang="es-ES" sz="900" b="1" i="1" dirty="0" err="1">
                <a:solidFill>
                  <a:schemeClr val="tx1"/>
                </a:solidFill>
              </a:rPr>
              <a:t>emulation</a:t>
            </a:r>
            <a:r>
              <a:rPr lang="es-ES" sz="900" b="1" i="1" dirty="0">
                <a:solidFill>
                  <a:schemeClr val="tx1"/>
                </a:solidFill>
              </a:rPr>
              <a:t> </a:t>
            </a:r>
            <a:r>
              <a:rPr lang="es-ES" sz="900" b="1" i="1" dirty="0" err="1">
                <a:solidFill>
                  <a:schemeClr val="tx1"/>
                </a:solidFill>
              </a:rPr>
              <a:t>system</a:t>
            </a:r>
            <a:r>
              <a:rPr lang="es-ES" sz="900" b="1" i="1" dirty="0">
                <a:solidFill>
                  <a:schemeClr val="tx1"/>
                </a:solidFill>
              </a:rPr>
              <a:t> </a:t>
            </a:r>
            <a:r>
              <a:rPr lang="es-ES" sz="900" b="1" i="1" dirty="0" err="1">
                <a:solidFill>
                  <a:schemeClr val="tx1"/>
                </a:solidFill>
              </a:rPr>
              <a:t>for</a:t>
            </a:r>
            <a:r>
              <a:rPr lang="es-ES" sz="900" b="1" i="1" dirty="0">
                <a:solidFill>
                  <a:schemeClr val="tx1"/>
                </a:solidFill>
              </a:rPr>
              <a:t> single </a:t>
            </a:r>
            <a:r>
              <a:rPr lang="es-ES" sz="900" b="1" i="1" dirty="0" err="1">
                <a:solidFill>
                  <a:schemeClr val="tx1"/>
                </a:solidFill>
              </a:rPr>
              <a:t>event</a:t>
            </a:r>
            <a:r>
              <a:rPr lang="es-ES" sz="900" b="1" i="1" dirty="0">
                <a:solidFill>
                  <a:schemeClr val="tx1"/>
                </a:solidFill>
              </a:rPr>
              <a:t> </a:t>
            </a:r>
            <a:r>
              <a:rPr lang="es-ES" sz="900" b="1" i="1" dirty="0" err="1">
                <a:solidFill>
                  <a:schemeClr val="tx1"/>
                </a:solidFill>
              </a:rPr>
              <a:t>analysis</a:t>
            </a:r>
            <a:r>
              <a:rPr lang="es-ES" sz="900" b="1" dirty="0">
                <a:solidFill>
                  <a:schemeClr val="tx1"/>
                </a:solidFill>
              </a:rPr>
              <a:t>. </a:t>
            </a:r>
            <a:r>
              <a:rPr lang="es-ES" sz="900" dirty="0" err="1">
                <a:solidFill>
                  <a:schemeClr val="tx1"/>
                </a:solidFill>
              </a:rPr>
              <a:t>J.Nápoles</a:t>
            </a:r>
            <a:r>
              <a:rPr lang="es-ES" sz="900" dirty="0">
                <a:solidFill>
                  <a:schemeClr val="tx1"/>
                </a:solidFill>
              </a:rPr>
              <a:t>, </a:t>
            </a:r>
            <a:r>
              <a:rPr lang="es-ES" sz="900" dirty="0" err="1">
                <a:solidFill>
                  <a:schemeClr val="tx1"/>
                </a:solidFill>
              </a:rPr>
              <a:t>H.Guzmán</a:t>
            </a:r>
            <a:r>
              <a:rPr lang="es-ES" sz="900" dirty="0">
                <a:solidFill>
                  <a:schemeClr val="tx1"/>
                </a:solidFill>
              </a:rPr>
              <a:t>-Miranda, </a:t>
            </a:r>
            <a:r>
              <a:rPr lang="es-ES" sz="900" dirty="0" err="1">
                <a:solidFill>
                  <a:schemeClr val="tx1"/>
                </a:solidFill>
              </a:rPr>
              <a:t>M.A.Aguirre</a:t>
            </a:r>
            <a:r>
              <a:rPr lang="es-ES" sz="900" dirty="0">
                <a:solidFill>
                  <a:schemeClr val="tx1"/>
                </a:solidFill>
              </a:rPr>
              <a:t>, </a:t>
            </a:r>
            <a:r>
              <a:rPr lang="es-ES" sz="900" dirty="0" err="1">
                <a:solidFill>
                  <a:schemeClr val="tx1"/>
                </a:solidFill>
              </a:rPr>
              <a:t>J.N.Tombs</a:t>
            </a:r>
            <a:r>
              <a:rPr lang="es-ES" sz="900" dirty="0">
                <a:solidFill>
                  <a:schemeClr val="tx1"/>
                </a:solidFill>
              </a:rPr>
              <a:t>, </a:t>
            </a:r>
            <a:r>
              <a:rPr lang="es-ES" sz="900" dirty="0" err="1">
                <a:solidFill>
                  <a:schemeClr val="tx1"/>
                </a:solidFill>
              </a:rPr>
              <a:t>J.M.Mogollón</a:t>
            </a:r>
            <a:r>
              <a:rPr lang="es-ES" sz="900" dirty="0">
                <a:solidFill>
                  <a:schemeClr val="tx1"/>
                </a:solidFill>
              </a:rPr>
              <a:t>, </a:t>
            </a:r>
            <a:r>
              <a:rPr lang="es-ES" sz="900" u="sng" dirty="0" err="1">
                <a:solidFill>
                  <a:schemeClr val="tx1"/>
                </a:solidFill>
              </a:rPr>
              <a:t>F.R.Palomo</a:t>
            </a:r>
            <a:r>
              <a:rPr lang="es-ES" sz="900" dirty="0">
                <a:solidFill>
                  <a:schemeClr val="tx1"/>
                </a:solidFill>
              </a:rPr>
              <a:t>, </a:t>
            </a:r>
            <a:r>
              <a:rPr lang="es-ES" sz="900" dirty="0" err="1">
                <a:solidFill>
                  <a:schemeClr val="tx1"/>
                </a:solidFill>
              </a:rPr>
              <a:t>A.P.Vega</a:t>
            </a:r>
            <a:r>
              <a:rPr lang="es-ES" sz="900" dirty="0">
                <a:solidFill>
                  <a:schemeClr val="tx1"/>
                </a:solidFill>
              </a:rPr>
              <a:t>-Leal. </a:t>
            </a:r>
            <a:r>
              <a:rPr lang="es-ES" sz="900" b="1" dirty="0" err="1">
                <a:solidFill>
                  <a:schemeClr val="tx1"/>
                </a:solidFill>
              </a:rPr>
              <a:t>Proceedings</a:t>
            </a:r>
            <a:r>
              <a:rPr lang="es-ES" sz="900" b="1" dirty="0">
                <a:solidFill>
                  <a:schemeClr val="tx1"/>
                </a:solidFill>
              </a:rPr>
              <a:t> of SPL 2008 </a:t>
            </a:r>
            <a:r>
              <a:rPr lang="es-ES" sz="900" b="1" dirty="0" err="1">
                <a:solidFill>
                  <a:schemeClr val="tx1"/>
                </a:solidFill>
              </a:rPr>
              <a:t>Workshop</a:t>
            </a:r>
            <a:r>
              <a:rPr lang="es-ES" sz="900" dirty="0">
                <a:solidFill>
                  <a:schemeClr val="tx1"/>
                </a:solidFill>
              </a:rPr>
              <a:t>, Bariloche, Argentina, 26th-28th, </a:t>
            </a:r>
            <a:r>
              <a:rPr lang="es-ES" sz="900" dirty="0" err="1">
                <a:solidFill>
                  <a:schemeClr val="tx1"/>
                </a:solidFill>
              </a:rPr>
              <a:t>March</a:t>
            </a:r>
            <a:r>
              <a:rPr lang="es-ES" sz="900" dirty="0">
                <a:solidFill>
                  <a:schemeClr val="tx1"/>
                </a:solidFill>
              </a:rPr>
              <a:t> 2008. </a:t>
            </a:r>
          </a:p>
        </p:txBody>
      </p:sp>
      <p:sp>
        <p:nvSpPr>
          <p:cNvPr id="9" name="Text Box 1"/>
          <p:cNvSpPr txBox="1">
            <a:spLocks noChangeArrowheads="1"/>
          </p:cNvSpPr>
          <p:nvPr/>
        </p:nvSpPr>
        <p:spPr bwMode="auto">
          <a:xfrm>
            <a:off x="1487488" y="188641"/>
            <a:ext cx="9145016" cy="57653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/>
          <a:lstStyle/>
          <a:p>
            <a:pPr>
              <a:buClr>
                <a:srgbClr val="572314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s-ES_tradnl" sz="2800" dirty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Test Monitor </a:t>
            </a:r>
            <a:r>
              <a:rPr lang="es-ES_tradnl" sz="2800" dirty="0" err="1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FTRad</a:t>
            </a:r>
            <a:r>
              <a:rPr lang="es-ES_tradnl" sz="4300" dirty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ill Sans MT" pitchFamily="32" charset="0"/>
              </a:rPr>
              <a:t>‏</a:t>
            </a:r>
          </a:p>
        </p:txBody>
      </p:sp>
    </p:spTree>
    <p:extLst>
      <p:ext uri="{BB962C8B-B14F-4D97-AF65-F5344CB8AC3E}">
        <p14:creationId xmlns:p14="http://schemas.microsoft.com/office/powerpoint/2010/main" val="114469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71374" y="1296537"/>
            <a:ext cx="6645498" cy="4543561"/>
            <a:chOff x="301212" y="1014383"/>
            <a:chExt cx="7345362" cy="4921250"/>
          </a:xfrm>
        </p:grpSpPr>
        <p:pic>
          <p:nvPicPr>
            <p:cNvPr id="5" name="Picture 37" descr="Placa_FTU_USB_V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6849" y="3308321"/>
              <a:ext cx="2724150" cy="2627312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4 Grupo"/>
            <p:cNvGrpSpPr>
              <a:grpSpLocks/>
            </p:cNvGrpSpPr>
            <p:nvPr/>
          </p:nvGrpSpPr>
          <p:grpSpPr bwMode="auto">
            <a:xfrm>
              <a:off x="301212" y="1014383"/>
              <a:ext cx="7345362" cy="4165600"/>
              <a:chOff x="534988" y="1219292"/>
              <a:chExt cx="8189912" cy="4543333"/>
            </a:xfrm>
          </p:grpSpPr>
          <p:sp>
            <p:nvSpPr>
              <p:cNvPr id="7" name="AutoShape 3"/>
              <p:cNvSpPr>
                <a:spLocks noChangeArrowheads="1"/>
              </p:cNvSpPr>
              <p:nvPr/>
            </p:nvSpPr>
            <p:spPr bwMode="auto">
              <a:xfrm>
                <a:off x="3681413" y="3159125"/>
                <a:ext cx="1728787" cy="1042988"/>
              </a:xfrm>
              <a:prstGeom prst="bevel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r>
                  <a:rPr lang="es-ES" sz="3200" b="1" dirty="0">
                    <a:latin typeface="Tahoma" pitchFamily="34" charset="0"/>
                  </a:rPr>
                  <a:t>TNT</a:t>
                </a:r>
                <a:endParaRPr lang="es-ES_tradnl" sz="3200" b="1" dirty="0">
                  <a:latin typeface="Tahoma" pitchFamily="34" charset="0"/>
                </a:endParaRPr>
              </a:p>
            </p:txBody>
          </p:sp>
          <p:sp>
            <p:nvSpPr>
              <p:cNvPr id="8" name="AutoShape 4"/>
              <p:cNvSpPr>
                <a:spLocks noChangeArrowheads="1"/>
              </p:cNvSpPr>
              <p:nvPr/>
            </p:nvSpPr>
            <p:spPr bwMode="auto">
              <a:xfrm>
                <a:off x="552450" y="2286000"/>
                <a:ext cx="2952750" cy="465138"/>
              </a:xfrm>
              <a:prstGeom prst="wedgeRoundRectCallout">
                <a:avLst>
                  <a:gd name="adj1" fmla="val 43227"/>
                  <a:gd name="adj2" fmla="val 153412"/>
                  <a:gd name="adj3" fmla="val 16667"/>
                </a:avLst>
              </a:prstGeom>
              <a:solidFill>
                <a:srgbClr val="87EB9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r>
                  <a:rPr lang="es-ES" sz="1400" dirty="0">
                    <a:latin typeface="Tahoma" pitchFamily="34" charset="0"/>
                  </a:rPr>
                  <a:t>INPUT VECTOR DATABASE</a:t>
                </a:r>
                <a:endParaRPr lang="es-ES_tradnl" sz="1400" dirty="0">
                  <a:latin typeface="Tahoma" pitchFamily="34" charset="0"/>
                </a:endParaRPr>
              </a:p>
            </p:txBody>
          </p:sp>
          <p:sp>
            <p:nvSpPr>
              <p:cNvPr id="9" name="AutoShape 5"/>
              <p:cNvSpPr>
                <a:spLocks noChangeArrowheads="1"/>
              </p:cNvSpPr>
              <p:nvPr/>
            </p:nvSpPr>
            <p:spPr bwMode="auto">
              <a:xfrm>
                <a:off x="534988" y="3733800"/>
                <a:ext cx="2592387" cy="393700"/>
              </a:xfrm>
              <a:prstGeom prst="wedgeRoundRectCallout">
                <a:avLst>
                  <a:gd name="adj1" fmla="val 59310"/>
                  <a:gd name="adj2" fmla="val -106046"/>
                  <a:gd name="adj3" fmla="val 16667"/>
                </a:avLst>
              </a:prstGeom>
              <a:solidFill>
                <a:srgbClr val="96931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r>
                  <a:rPr lang="es-ES" sz="1400" dirty="0">
                    <a:latin typeface="Tahoma" pitchFamily="34" charset="0"/>
                  </a:rPr>
                  <a:t>BITSTREAM</a:t>
                </a:r>
                <a:endParaRPr lang="es-ES_tradnl" sz="1400" dirty="0">
                  <a:latin typeface="Tahoma" pitchFamily="34" charset="0"/>
                </a:endParaRPr>
              </a:p>
            </p:txBody>
          </p:sp>
          <p:sp>
            <p:nvSpPr>
              <p:cNvPr id="10" name="AutoShape 6"/>
              <p:cNvSpPr>
                <a:spLocks noChangeArrowheads="1"/>
              </p:cNvSpPr>
              <p:nvPr/>
            </p:nvSpPr>
            <p:spPr bwMode="auto">
              <a:xfrm>
                <a:off x="1068388" y="5257800"/>
                <a:ext cx="2303462" cy="504825"/>
              </a:xfrm>
              <a:prstGeom prst="wedgeRoundRectCallout">
                <a:avLst>
                  <a:gd name="adj1" fmla="val 56273"/>
                  <a:gd name="adj2" fmla="val -312579"/>
                  <a:gd name="adj3" fmla="val 16667"/>
                </a:avLst>
              </a:prstGeom>
              <a:solidFill>
                <a:srgbClr val="F5F2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r>
                  <a:rPr lang="es-ES" sz="1400" dirty="0">
                    <a:latin typeface="Tahoma" pitchFamily="34" charset="0"/>
                  </a:rPr>
                  <a:t>BIT ALLOCATION</a:t>
                </a:r>
                <a:endParaRPr lang="es-ES_tradnl" sz="1400" dirty="0">
                  <a:latin typeface="Tahoma" pitchFamily="34" charset="0"/>
                </a:endParaRPr>
              </a:p>
            </p:txBody>
          </p:sp>
          <p:sp>
            <p:nvSpPr>
              <p:cNvPr id="11" name="AutoShape 7"/>
              <p:cNvSpPr>
                <a:spLocks noChangeArrowheads="1"/>
              </p:cNvSpPr>
              <p:nvPr/>
            </p:nvSpPr>
            <p:spPr bwMode="auto">
              <a:xfrm>
                <a:off x="3328073" y="1219292"/>
                <a:ext cx="2261514" cy="1219108"/>
              </a:xfrm>
              <a:prstGeom prst="cloudCallout">
                <a:avLst>
                  <a:gd name="adj1" fmla="val -991"/>
                  <a:gd name="adj2" fmla="val 106704"/>
                </a:avLst>
              </a:prstGeom>
              <a:solidFill>
                <a:srgbClr val="A885E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r>
                  <a:rPr lang="es-ES" sz="1600" dirty="0" err="1">
                    <a:latin typeface="Tahoma" pitchFamily="34" charset="0"/>
                  </a:rPr>
                  <a:t>User</a:t>
                </a:r>
                <a:endParaRPr lang="es-ES" sz="1600" dirty="0">
                  <a:latin typeface="Tahoma" pitchFamily="34" charset="0"/>
                </a:endParaRPr>
              </a:p>
              <a:p>
                <a:pPr algn="ctr"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r>
                  <a:rPr lang="es-ES" sz="1600" dirty="0" err="1">
                    <a:latin typeface="Tahoma" pitchFamily="34" charset="0"/>
                  </a:rPr>
                  <a:t>Commands</a:t>
                </a:r>
                <a:endParaRPr lang="es-ES" sz="1600" dirty="0">
                  <a:latin typeface="Tahoma" pitchFamily="34" charset="0"/>
                </a:endParaRPr>
              </a:p>
              <a:p>
                <a:pPr algn="ctr"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r>
                  <a:rPr lang="es-ES" sz="1600" dirty="0">
                    <a:latin typeface="Tahoma" pitchFamily="34" charset="0"/>
                  </a:rPr>
                  <a:t>(Scripts)</a:t>
                </a:r>
                <a:endParaRPr lang="es-ES_tradnl" sz="1600" dirty="0">
                  <a:latin typeface="Tahoma" pitchFamily="34" charset="0"/>
                </a:endParaRPr>
              </a:p>
            </p:txBody>
          </p:sp>
          <p:sp>
            <p:nvSpPr>
              <p:cNvPr id="12" name="Freeform 9"/>
              <p:cNvSpPr>
                <a:spLocks/>
              </p:cNvSpPr>
              <p:nvPr/>
            </p:nvSpPr>
            <p:spPr bwMode="auto">
              <a:xfrm>
                <a:off x="3810000" y="4203125"/>
                <a:ext cx="2362200" cy="1166812"/>
              </a:xfrm>
              <a:custGeom>
                <a:avLst/>
                <a:gdLst>
                  <a:gd name="T0" fmla="*/ 2147483647 w 567"/>
                  <a:gd name="T1" fmla="*/ 0 h 908"/>
                  <a:gd name="T2" fmla="*/ 2147483647 w 567"/>
                  <a:gd name="T3" fmla="*/ 2147483647 h 908"/>
                  <a:gd name="T4" fmla="*/ 2147483647 w 567"/>
                  <a:gd name="T5" fmla="*/ 2147483647 h 908"/>
                  <a:gd name="T6" fmla="*/ 0 60000 65536"/>
                  <a:gd name="T7" fmla="*/ 0 60000 65536"/>
                  <a:gd name="T8" fmla="*/ 0 60000 65536"/>
                  <a:gd name="T9" fmla="*/ 0 w 567"/>
                  <a:gd name="T10" fmla="*/ 0 h 908"/>
                  <a:gd name="T11" fmla="*/ 567 w 567"/>
                  <a:gd name="T12" fmla="*/ 908 h 90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67" h="908">
                    <a:moveTo>
                      <a:pt x="159" y="0"/>
                    </a:moveTo>
                    <a:cubicBezTo>
                      <a:pt x="79" y="174"/>
                      <a:pt x="0" y="348"/>
                      <a:pt x="68" y="499"/>
                    </a:cubicBezTo>
                    <a:cubicBezTo>
                      <a:pt x="136" y="650"/>
                      <a:pt x="484" y="840"/>
                      <a:pt x="567" y="908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 type="diamond" w="med" len="med"/>
                <a:tailEnd type="diamond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" name="AutoShape 11"/>
              <p:cNvSpPr>
                <a:spLocks/>
              </p:cNvSpPr>
              <p:nvPr/>
            </p:nvSpPr>
            <p:spPr bwMode="auto">
              <a:xfrm>
                <a:off x="6553200" y="1524000"/>
                <a:ext cx="1943100" cy="433388"/>
              </a:xfrm>
              <a:prstGeom prst="accentBorderCallout1">
                <a:avLst>
                  <a:gd name="adj1" fmla="val 26375"/>
                  <a:gd name="adj2" fmla="val -3921"/>
                  <a:gd name="adj3" fmla="val 420514"/>
                  <a:gd name="adj4" fmla="val -81782"/>
                </a:avLst>
              </a:prstGeom>
              <a:solidFill>
                <a:srgbClr val="FF66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r>
                  <a:rPr lang="es-ES">
                    <a:latin typeface="Tahoma" pitchFamily="34" charset="0"/>
                  </a:rPr>
                  <a:t>Session.log</a:t>
                </a:r>
                <a:endParaRPr lang="es-ES_tradnl">
                  <a:latin typeface="Tahoma" pitchFamily="34" charset="0"/>
                </a:endParaRPr>
              </a:p>
            </p:txBody>
          </p:sp>
          <p:sp>
            <p:nvSpPr>
              <p:cNvPr id="14" name="AutoShape 13"/>
              <p:cNvSpPr>
                <a:spLocks/>
              </p:cNvSpPr>
              <p:nvPr/>
            </p:nvSpPr>
            <p:spPr bwMode="auto">
              <a:xfrm>
                <a:off x="6781800" y="2590800"/>
                <a:ext cx="1943100" cy="433388"/>
              </a:xfrm>
              <a:prstGeom prst="accentBorderCallout1">
                <a:avLst>
                  <a:gd name="adj1" fmla="val 26375"/>
                  <a:gd name="adj2" fmla="val -3921"/>
                  <a:gd name="adj3" fmla="val 261903"/>
                  <a:gd name="adj4" fmla="val -94199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r>
                  <a:rPr lang="es-ES">
                    <a:latin typeface="Tahoma" pitchFamily="34" charset="0"/>
                  </a:rPr>
                  <a:t>Console</a:t>
                </a:r>
                <a:endParaRPr lang="es-ES_tradnl">
                  <a:latin typeface="Tahoma" pitchFamily="34" charset="0"/>
                </a:endParaRPr>
              </a:p>
            </p:txBody>
          </p:sp>
          <p:graphicFrame>
            <p:nvGraphicFramePr>
              <p:cNvPr id="15" name="Object 2"/>
              <p:cNvGraphicFramePr>
                <a:graphicFrameLocks noChangeAspect="1"/>
              </p:cNvGraphicFramePr>
              <p:nvPr/>
            </p:nvGraphicFramePr>
            <p:xfrm>
              <a:off x="1150938" y="1709738"/>
              <a:ext cx="1439862" cy="5778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215" name="Paquete" r:id="rId4" imgW="1212783" imgH="481263" progId="Package">
                      <p:embed/>
                    </p:oleObj>
                  </mc:Choice>
                  <mc:Fallback>
                    <p:oleObj name="Paquete" r:id="rId4" imgW="1212783" imgH="481263" progId="Package">
                      <p:embed/>
                      <p:pic>
                        <p:nvPicPr>
                          <p:cNvPr id="15" name="Object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150938" y="1709738"/>
                            <a:ext cx="1439862" cy="5778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" name="Object 3"/>
              <p:cNvGraphicFramePr>
                <a:graphicFrameLocks noChangeAspect="1"/>
              </p:cNvGraphicFramePr>
              <p:nvPr/>
            </p:nvGraphicFramePr>
            <p:xfrm>
              <a:off x="931863" y="3159125"/>
              <a:ext cx="1368425" cy="5969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216" name="Paquete" r:id="rId6" imgW="1116531" imgH="481263" progId="Package">
                      <p:embed/>
                    </p:oleObj>
                  </mc:Choice>
                  <mc:Fallback>
                    <p:oleObj name="Paquete" r:id="rId6" imgW="1116531" imgH="481263" progId="Package">
                      <p:embed/>
                      <p:pic>
                        <p:nvPicPr>
                          <p:cNvPr id="16" name="Object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931863" y="3159125"/>
                            <a:ext cx="1368425" cy="5969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" name="Object 4"/>
              <p:cNvGraphicFramePr>
                <a:graphicFrameLocks noChangeAspect="1"/>
              </p:cNvGraphicFramePr>
              <p:nvPr/>
            </p:nvGraphicFramePr>
            <p:xfrm>
              <a:off x="1139825" y="4608513"/>
              <a:ext cx="1655763" cy="66516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217" name="Paquete" r:id="rId8" imgW="1212783" imgH="481263" progId="Package">
                      <p:embed/>
                    </p:oleObj>
                  </mc:Choice>
                  <mc:Fallback>
                    <p:oleObj name="Paquete" r:id="rId8" imgW="1212783" imgH="481263" progId="Package">
                      <p:embed/>
                      <p:pic>
                        <p:nvPicPr>
                          <p:cNvPr id="17" name="Object 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139825" y="4608513"/>
                            <a:ext cx="1655763" cy="66516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20" name="Text Box 1"/>
          <p:cNvSpPr txBox="1">
            <a:spLocks noChangeArrowheads="1"/>
          </p:cNvSpPr>
          <p:nvPr/>
        </p:nvSpPr>
        <p:spPr bwMode="auto">
          <a:xfrm>
            <a:off x="1487488" y="116632"/>
            <a:ext cx="9145016" cy="792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/>
          <a:lstStyle/>
          <a:p>
            <a:pPr>
              <a:buClr>
                <a:srgbClr val="572314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s-ES_tradnl" sz="2800" dirty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Test Monitor </a:t>
            </a:r>
            <a:r>
              <a:rPr lang="es-ES_tradnl" sz="2800" dirty="0" err="1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FTUsb</a:t>
            </a:r>
            <a:r>
              <a:rPr lang="es-ES_tradnl" sz="4300" dirty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ill Sans MT" pitchFamily="32" charset="0"/>
              </a:rPr>
              <a:t>‏</a:t>
            </a:r>
          </a:p>
        </p:txBody>
      </p:sp>
      <p:pic>
        <p:nvPicPr>
          <p:cNvPr id="18" name="Picture 4" descr="Captura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892" y="1086409"/>
            <a:ext cx="5371815" cy="342377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2 CuadroTexto"/>
          <p:cNvSpPr txBox="1">
            <a:spLocks noChangeArrowheads="1"/>
          </p:cNvSpPr>
          <p:nvPr/>
        </p:nvSpPr>
        <p:spPr bwMode="auto">
          <a:xfrm>
            <a:off x="6886024" y="4687874"/>
            <a:ext cx="521168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 dirty="0">
                <a:solidFill>
                  <a:schemeClr val="tx1"/>
                </a:solidFill>
              </a:rPr>
              <a:t>Output </a:t>
            </a:r>
            <a:r>
              <a:rPr lang="es-ES" dirty="0" err="1">
                <a:solidFill>
                  <a:schemeClr val="tx1"/>
                </a:solidFill>
              </a:rPr>
              <a:t>pattern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associated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to</a:t>
            </a:r>
            <a:r>
              <a:rPr lang="es-ES" dirty="0">
                <a:solidFill>
                  <a:schemeClr val="tx1"/>
                </a:solidFill>
              </a:rPr>
              <a:t> a </a:t>
            </a:r>
            <a:r>
              <a:rPr lang="es-ES" dirty="0" err="1">
                <a:solidFill>
                  <a:schemeClr val="tx1"/>
                </a:solidFill>
              </a:rPr>
              <a:t>finite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upset</a:t>
            </a:r>
            <a:r>
              <a:rPr lang="es-ES" dirty="0">
                <a:solidFill>
                  <a:schemeClr val="tx1"/>
                </a:solidFill>
              </a:rPr>
              <a:t> (</a:t>
            </a:r>
            <a:r>
              <a:rPr lang="es-ES" dirty="0" err="1">
                <a:solidFill>
                  <a:schemeClr val="tx1"/>
                </a:solidFill>
              </a:rPr>
              <a:t>bitflip</a:t>
            </a:r>
            <a:r>
              <a:rPr lang="es-ES" dirty="0">
                <a:solidFill>
                  <a:schemeClr val="tx1"/>
                </a:solidFill>
              </a:rPr>
              <a:t>)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 dirty="0">
                <a:solidFill>
                  <a:schemeClr val="tx1"/>
                </a:solidFill>
              </a:rPr>
              <a:t> in </a:t>
            </a:r>
            <a:r>
              <a:rPr lang="es-ES" dirty="0" err="1">
                <a:solidFill>
                  <a:schemeClr val="tx1"/>
                </a:solidFill>
              </a:rPr>
              <a:t>oposition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to</a:t>
            </a:r>
            <a:r>
              <a:rPr lang="es-ES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 dirty="0">
                <a:solidFill>
                  <a:schemeClr val="tx1"/>
                </a:solidFill>
              </a:rPr>
              <a:t>a non-</a:t>
            </a:r>
            <a:r>
              <a:rPr lang="es-ES" dirty="0" err="1">
                <a:solidFill>
                  <a:schemeClr val="tx1"/>
                </a:solidFill>
              </a:rPr>
              <a:t>finite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upset</a:t>
            </a:r>
            <a:r>
              <a:rPr lang="es-ES" dirty="0">
                <a:solidFill>
                  <a:schemeClr val="tx1"/>
                </a:solidFill>
              </a:rPr>
              <a:t> (</a:t>
            </a:r>
            <a:r>
              <a:rPr lang="es-ES" dirty="0" err="1">
                <a:solidFill>
                  <a:schemeClr val="tx1"/>
                </a:solidFill>
              </a:rPr>
              <a:t>synchronicity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fault</a:t>
            </a:r>
            <a:r>
              <a:rPr lang="es-ES" dirty="0">
                <a:solidFill>
                  <a:schemeClr val="tx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8551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351584" y="4077072"/>
            <a:ext cx="828092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es-ES" b="1" dirty="0"/>
              <a:t>           ASIC F77H: TEST VEHICLE FOR SEE</a:t>
            </a:r>
          </a:p>
          <a:p>
            <a:pPr marL="285750" indent="-285750">
              <a:buClr>
                <a:srgbClr val="000000"/>
              </a:buClr>
              <a:buSzPct val="100000"/>
              <a:buFont typeface="Arial" pitchFamily="34" charset="0"/>
              <a:buChar char="•"/>
              <a:defRPr/>
            </a:pPr>
            <a:r>
              <a:rPr lang="es-ES" dirty="0"/>
              <a:t>0.6 </a:t>
            </a:r>
            <a:r>
              <a:rPr lang="es-ES" dirty="0">
                <a:latin typeface="Symbol" pitchFamily="18" charset="2"/>
              </a:rPr>
              <a:t>m</a:t>
            </a:r>
            <a:r>
              <a:rPr lang="es-ES" dirty="0"/>
              <a:t>m VLSI </a:t>
            </a:r>
            <a:r>
              <a:rPr lang="es-ES" dirty="0" err="1"/>
              <a:t>Scale</a:t>
            </a:r>
            <a:r>
              <a:rPr lang="es-ES" dirty="0"/>
              <a:t>, AMSC5 </a:t>
            </a:r>
            <a:r>
              <a:rPr lang="es-ES" dirty="0" err="1"/>
              <a:t>process</a:t>
            </a:r>
            <a:r>
              <a:rPr lang="es-ES" dirty="0"/>
              <a:t>: </a:t>
            </a:r>
            <a:r>
              <a:rPr lang="es-ES" u="sng" dirty="0" err="1"/>
              <a:t>Well</a:t>
            </a:r>
            <a:r>
              <a:rPr lang="es-ES" u="sng" dirty="0"/>
              <a:t> </a:t>
            </a:r>
            <a:r>
              <a:rPr lang="es-ES" u="sng" dirty="0" err="1"/>
              <a:t>Known</a:t>
            </a:r>
            <a:endParaRPr lang="es-ES" u="sng" dirty="0"/>
          </a:p>
          <a:p>
            <a:pPr marL="285750" indent="-285750">
              <a:buClr>
                <a:srgbClr val="000000"/>
              </a:buClr>
              <a:buSzPct val="100000"/>
              <a:buFont typeface="Arial" pitchFamily="34" charset="0"/>
              <a:buChar char="•"/>
              <a:defRPr/>
            </a:pPr>
            <a:r>
              <a:rPr lang="es-ES" dirty="0"/>
              <a:t>Kit CMOS, 2 metales, AMI 0.6u C5N (</a:t>
            </a:r>
            <a:r>
              <a:rPr lang="es-ES" dirty="0" err="1"/>
              <a:t>transistors</a:t>
            </a:r>
            <a:r>
              <a:rPr lang="es-ES" dirty="0"/>
              <a:t>) and AMI 1.6u ABN </a:t>
            </a:r>
            <a:r>
              <a:rPr lang="es-ES" dirty="0" err="1"/>
              <a:t>for</a:t>
            </a:r>
            <a:r>
              <a:rPr lang="es-ES" dirty="0"/>
              <a:t> I/O </a:t>
            </a:r>
            <a:r>
              <a:rPr lang="es-ES" dirty="0" err="1"/>
              <a:t>pads</a:t>
            </a:r>
            <a:r>
              <a:rPr lang="es-ES" dirty="0"/>
              <a:t>.</a:t>
            </a:r>
          </a:p>
          <a:p>
            <a:pPr marL="285750" indent="-285750">
              <a:buClr>
                <a:srgbClr val="000000"/>
              </a:buClr>
              <a:buSzPct val="100000"/>
              <a:buFont typeface="Arial" pitchFamily="34" charset="0"/>
              <a:buChar char="•"/>
              <a:defRPr/>
            </a:pPr>
            <a:r>
              <a:rPr lang="es-ES" dirty="0"/>
              <a:t>12.5 </a:t>
            </a:r>
            <a:r>
              <a:rPr lang="es-ES" dirty="0" err="1"/>
              <a:t>nm</a:t>
            </a:r>
            <a:r>
              <a:rPr lang="es-ES" dirty="0"/>
              <a:t> </a:t>
            </a:r>
            <a:r>
              <a:rPr lang="es-ES" dirty="0" err="1"/>
              <a:t>gate</a:t>
            </a:r>
            <a:r>
              <a:rPr lang="es-ES" dirty="0"/>
              <a:t> oxides, LOCOS </a:t>
            </a:r>
            <a:r>
              <a:rPr lang="es-ES" dirty="0" err="1"/>
              <a:t>process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field</a:t>
            </a:r>
            <a:r>
              <a:rPr lang="es-ES" dirty="0"/>
              <a:t> oxides.</a:t>
            </a:r>
          </a:p>
          <a:p>
            <a:pPr marL="285750" indent="-285750">
              <a:buClr>
                <a:srgbClr val="000000"/>
              </a:buClr>
              <a:buSzPct val="100000"/>
              <a:buFont typeface="Arial" pitchFamily="34" charset="0"/>
              <a:buChar char="•"/>
              <a:defRPr/>
            </a:pPr>
            <a:r>
              <a:rPr lang="es-ES" dirty="0" err="1"/>
              <a:t>Design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SEU </a:t>
            </a:r>
            <a:r>
              <a:rPr lang="es-ES" dirty="0" err="1"/>
              <a:t>testing</a:t>
            </a:r>
            <a:r>
              <a:rPr lang="es-ES" dirty="0"/>
              <a:t> plus a SET Detector.</a:t>
            </a:r>
          </a:p>
          <a:p>
            <a:pPr marL="285750" indent="-285750">
              <a:buClr>
                <a:srgbClr val="000000"/>
              </a:buClr>
              <a:buSzPct val="100000"/>
              <a:buFont typeface="Arial" pitchFamily="34" charset="0"/>
              <a:buChar char="•"/>
              <a:defRPr/>
            </a:pPr>
            <a:r>
              <a:rPr lang="es-ES" dirty="0" err="1"/>
              <a:t>Three</a:t>
            </a:r>
            <a:r>
              <a:rPr lang="es-ES" dirty="0"/>
              <a:t> </a:t>
            </a:r>
            <a:r>
              <a:rPr lang="es-ES" dirty="0" err="1"/>
              <a:t>designs</a:t>
            </a:r>
            <a:r>
              <a:rPr lang="es-ES" dirty="0"/>
              <a:t> in a chip, full </a:t>
            </a:r>
            <a:r>
              <a:rPr lang="es-ES" dirty="0" err="1"/>
              <a:t>custum</a:t>
            </a:r>
            <a:r>
              <a:rPr lang="es-ES" dirty="0"/>
              <a:t> in standard </a:t>
            </a:r>
            <a:r>
              <a:rPr lang="es-ES" dirty="0" err="1"/>
              <a:t>cells</a:t>
            </a:r>
            <a:r>
              <a:rPr lang="es-ES" dirty="0"/>
              <a:t>.</a:t>
            </a:r>
          </a:p>
        </p:txBody>
      </p:sp>
      <p:grpSp>
        <p:nvGrpSpPr>
          <p:cNvPr id="3" name="2 Grupo"/>
          <p:cNvGrpSpPr>
            <a:grpSpLocks/>
          </p:cNvGrpSpPr>
          <p:nvPr/>
        </p:nvGrpSpPr>
        <p:grpSpPr bwMode="auto">
          <a:xfrm>
            <a:off x="2315084" y="1130424"/>
            <a:ext cx="7813365" cy="2802632"/>
            <a:chOff x="1403648" y="1196752"/>
            <a:chExt cx="7488832" cy="2514600"/>
          </a:xfrm>
        </p:grpSpPr>
        <p:pic>
          <p:nvPicPr>
            <p:cNvPr id="4" name="Picture 5" descr="C:\Esenciales\a-TESIS Radiación\chap1_intro\1_imagenes\chip-foto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48" y="1196752"/>
              <a:ext cx="2333510" cy="2448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7" descr="C:\Esenciales\a-TESIS Radiación\chap1_intro\1_imagenes\funcional-chip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1920" y="1196752"/>
              <a:ext cx="5040560" cy="2514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1487488" y="116632"/>
            <a:ext cx="9145016" cy="792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/>
          <a:lstStyle/>
          <a:p>
            <a:pPr>
              <a:buClr>
                <a:srgbClr val="572314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s-ES_tradnl" sz="2800" dirty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Test Chip </a:t>
            </a:r>
            <a:r>
              <a:rPr lang="es-ES_tradnl" sz="2800" dirty="0" err="1" smtClean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JonIC</a:t>
            </a:r>
            <a:r>
              <a:rPr lang="es-ES_tradnl" sz="2800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(full </a:t>
            </a:r>
            <a:r>
              <a:rPr lang="es-ES_tradnl" sz="2800" dirty="0" err="1" smtClean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observability</a:t>
            </a:r>
            <a:r>
              <a:rPr lang="es-ES_tradnl" sz="2800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  <a:r>
              <a:rPr lang="es-ES_tradnl" sz="4300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ill Sans MT" pitchFamily="32" charset="0"/>
              </a:rPr>
              <a:t>‏</a:t>
            </a:r>
            <a:endParaRPr lang="es-ES_tradnl" sz="4300" dirty="0">
              <a:solidFill>
                <a:srgbClr val="57231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ill Sans MT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16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002" y="2909373"/>
            <a:ext cx="4753881" cy="190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453" y="560221"/>
            <a:ext cx="3750395" cy="240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1 Grupo"/>
          <p:cNvGrpSpPr>
            <a:grpSpLocks/>
          </p:cNvGrpSpPr>
          <p:nvPr/>
        </p:nvGrpSpPr>
        <p:grpSpPr bwMode="auto">
          <a:xfrm>
            <a:off x="0" y="560221"/>
            <a:ext cx="6534536" cy="3590885"/>
            <a:chOff x="1331640" y="624061"/>
            <a:chExt cx="7418387" cy="4029075"/>
          </a:xfrm>
        </p:grpSpPr>
        <p:pic>
          <p:nvPicPr>
            <p:cNvPr id="3" name="Picture 4" descr="CHIP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624061"/>
              <a:ext cx="7418387" cy="4029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22"/>
            <p:cNvSpPr>
              <a:spLocks noChangeArrowheads="1"/>
            </p:cNvSpPr>
            <p:nvPr/>
          </p:nvSpPr>
          <p:spPr bwMode="auto">
            <a:xfrm>
              <a:off x="5291138" y="3717925"/>
              <a:ext cx="1512887" cy="503238"/>
            </a:xfrm>
            <a:prstGeom prst="rect">
              <a:avLst/>
            </a:prstGeom>
            <a:solidFill>
              <a:srgbClr val="FF6600">
                <a:alpha val="4705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es-ES"/>
            </a:p>
          </p:txBody>
        </p:sp>
        <p:sp>
          <p:nvSpPr>
            <p:cNvPr id="5" name="Rectangle 8"/>
            <p:cNvSpPr>
              <a:spLocks noChangeArrowheads="1"/>
            </p:cNvSpPr>
            <p:nvPr/>
          </p:nvSpPr>
          <p:spPr bwMode="auto">
            <a:xfrm>
              <a:off x="3348038" y="2492375"/>
              <a:ext cx="1657350" cy="504825"/>
            </a:xfrm>
            <a:prstGeom prst="rect">
              <a:avLst/>
            </a:prstGeom>
            <a:solidFill>
              <a:srgbClr val="FF0000">
                <a:alpha val="43137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es-ES"/>
            </a:p>
          </p:txBody>
        </p:sp>
      </p:grpSp>
      <p:sp>
        <p:nvSpPr>
          <p:cNvPr id="12" name="11 CuadroTexto"/>
          <p:cNvSpPr txBox="1"/>
          <p:nvPr/>
        </p:nvSpPr>
        <p:spPr>
          <a:xfrm>
            <a:off x="151379" y="4815910"/>
            <a:ext cx="4283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err="1"/>
              <a:t>Shift</a:t>
            </a:r>
            <a:r>
              <a:rPr lang="es-ES" sz="1600" b="1" dirty="0"/>
              <a:t> </a:t>
            </a:r>
            <a:r>
              <a:rPr lang="es-ES" sz="1600" b="1" dirty="0" err="1"/>
              <a:t>Register</a:t>
            </a:r>
            <a:endParaRPr lang="es-ES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es-ES" sz="1600" dirty="0"/>
              <a:t>32 bits, 1 serial input, 1 serial output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" sz="1600" dirty="0"/>
              <a:t>32 </a:t>
            </a:r>
            <a:r>
              <a:rPr lang="es-ES" sz="1600" dirty="0" err="1"/>
              <a:t>parallel</a:t>
            </a:r>
            <a:r>
              <a:rPr lang="es-ES" sz="1600" dirty="0"/>
              <a:t> outputs </a:t>
            </a:r>
            <a:r>
              <a:rPr lang="es-ES" sz="1600" dirty="0" err="1"/>
              <a:t>to</a:t>
            </a:r>
            <a:r>
              <a:rPr lang="es-ES" sz="1600" dirty="0"/>
              <a:t> XOR matrices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" sz="1600" dirty="0" err="1"/>
              <a:t>Esentially</a:t>
            </a:r>
            <a:r>
              <a:rPr lang="es-ES" sz="1600" dirty="0"/>
              <a:t> a SEU detector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3747255" y="4815910"/>
            <a:ext cx="42839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err="1"/>
              <a:t>Parallel</a:t>
            </a:r>
            <a:r>
              <a:rPr lang="es-ES" sz="1600" b="1" dirty="0"/>
              <a:t> </a:t>
            </a:r>
            <a:r>
              <a:rPr lang="es-ES" sz="1600" b="1" dirty="0" err="1"/>
              <a:t>to</a:t>
            </a:r>
            <a:r>
              <a:rPr lang="es-ES" sz="1600" b="1" dirty="0"/>
              <a:t> Serial </a:t>
            </a:r>
            <a:r>
              <a:rPr lang="es-ES" sz="1600" b="1" dirty="0" err="1"/>
              <a:t>registers</a:t>
            </a:r>
            <a:endParaRPr lang="es-ES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es-ES" sz="1600" dirty="0"/>
              <a:t>8 input bits, 1 output bit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" sz="1600" dirty="0" err="1"/>
              <a:t>Interconnected</a:t>
            </a:r>
            <a:r>
              <a:rPr lang="es-ES" sz="1600" dirty="0"/>
              <a:t> </a:t>
            </a:r>
            <a:r>
              <a:rPr lang="es-ES" sz="1600" dirty="0" err="1"/>
              <a:t>by</a:t>
            </a:r>
            <a:r>
              <a:rPr lang="es-ES" sz="1600" dirty="0"/>
              <a:t> </a:t>
            </a:r>
            <a:r>
              <a:rPr lang="es-ES" sz="1600" dirty="0" err="1"/>
              <a:t>pairs</a:t>
            </a:r>
            <a:endParaRPr lang="es-ES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es-ES" sz="1600" dirty="0" err="1"/>
              <a:t>Esentially</a:t>
            </a:r>
            <a:r>
              <a:rPr lang="es-ES" sz="1600" dirty="0"/>
              <a:t> a </a:t>
            </a:r>
            <a:r>
              <a:rPr lang="es-ES" sz="1600" dirty="0" err="1"/>
              <a:t>pattern</a:t>
            </a:r>
            <a:r>
              <a:rPr lang="es-ES" sz="1600" dirty="0"/>
              <a:t> </a:t>
            </a:r>
            <a:r>
              <a:rPr lang="es-ES" sz="1600" dirty="0" err="1"/>
              <a:t>generator</a:t>
            </a:r>
            <a:endParaRPr lang="es-ES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es-ES" sz="1600" dirty="0" err="1"/>
              <a:t>Doubles</a:t>
            </a:r>
            <a:r>
              <a:rPr lang="es-ES" sz="1600" dirty="0"/>
              <a:t> as </a:t>
            </a:r>
            <a:r>
              <a:rPr lang="es-ES" sz="1600" dirty="0" err="1"/>
              <a:t>an</a:t>
            </a:r>
            <a:r>
              <a:rPr lang="es-ES" sz="1600" dirty="0"/>
              <a:t> </a:t>
            </a:r>
            <a:r>
              <a:rPr lang="es-ES" sz="1600" dirty="0" err="1"/>
              <a:t>aditional</a:t>
            </a:r>
            <a:r>
              <a:rPr lang="es-ES" sz="1600" dirty="0"/>
              <a:t> SEU detector</a:t>
            </a:r>
          </a:p>
        </p:txBody>
      </p:sp>
      <p:sp>
        <p:nvSpPr>
          <p:cNvPr id="9" name="1 CuadroTexto"/>
          <p:cNvSpPr txBox="1"/>
          <p:nvPr/>
        </p:nvSpPr>
        <p:spPr>
          <a:xfrm>
            <a:off x="9663848" y="613162"/>
            <a:ext cx="26131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/>
              <a:t>XOR </a:t>
            </a:r>
            <a:r>
              <a:rPr lang="es-ES" sz="1600" b="1" dirty="0" err="1"/>
              <a:t>matrix</a:t>
            </a:r>
            <a:r>
              <a:rPr lang="es-ES" sz="1600" dirty="0"/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" sz="1600" dirty="0"/>
              <a:t>32 input bits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" sz="1600" dirty="0"/>
              <a:t>2x8 output bits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" sz="1600" dirty="0" err="1"/>
              <a:t>If</a:t>
            </a:r>
            <a:r>
              <a:rPr lang="es-ES" sz="1600" dirty="0"/>
              <a:t> </a:t>
            </a:r>
            <a:r>
              <a:rPr lang="es-ES" sz="1600" dirty="0" err="1"/>
              <a:t>there</a:t>
            </a:r>
            <a:r>
              <a:rPr lang="es-ES" sz="1600" dirty="0"/>
              <a:t> </a:t>
            </a:r>
            <a:r>
              <a:rPr lang="es-ES" sz="1600" dirty="0" err="1"/>
              <a:t>is</a:t>
            </a:r>
            <a:r>
              <a:rPr lang="es-ES" sz="1600" dirty="0"/>
              <a:t> a </a:t>
            </a:r>
            <a:r>
              <a:rPr lang="es-ES" sz="1600" dirty="0" err="1"/>
              <a:t>bitflip</a:t>
            </a:r>
            <a:r>
              <a:rPr lang="es-ES" sz="1600" dirty="0"/>
              <a:t> in </a:t>
            </a:r>
            <a:r>
              <a:rPr lang="es-ES" sz="1600" dirty="0" err="1"/>
              <a:t>the</a:t>
            </a:r>
            <a:r>
              <a:rPr lang="es-ES" sz="1600" dirty="0"/>
              <a:t> input SR,</a:t>
            </a:r>
          </a:p>
          <a:p>
            <a:r>
              <a:rPr lang="es-ES" sz="1600" dirty="0" err="1"/>
              <a:t>the</a:t>
            </a:r>
            <a:r>
              <a:rPr lang="es-ES" sz="1600" dirty="0"/>
              <a:t> XOR </a:t>
            </a:r>
            <a:r>
              <a:rPr lang="es-ES" sz="1600" dirty="0" err="1"/>
              <a:t>matrix</a:t>
            </a:r>
            <a:r>
              <a:rPr lang="es-ES" sz="1600" dirty="0"/>
              <a:t> </a:t>
            </a:r>
            <a:r>
              <a:rPr lang="es-ES" sz="1600" dirty="0" err="1"/>
              <a:t>generate</a:t>
            </a:r>
            <a:r>
              <a:rPr lang="es-ES" sz="1600" dirty="0"/>
              <a:t> a </a:t>
            </a:r>
            <a:r>
              <a:rPr lang="es-ES" sz="1600" dirty="0" err="1"/>
              <a:t>parity</a:t>
            </a:r>
            <a:r>
              <a:rPr lang="es-ES" sz="1600" dirty="0"/>
              <a:t> bit </a:t>
            </a:r>
            <a:r>
              <a:rPr lang="es-ES" sz="1600" dirty="0" err="1"/>
              <a:t>for</a:t>
            </a:r>
            <a:r>
              <a:rPr lang="es-ES" sz="1600" dirty="0"/>
              <a:t> </a:t>
            </a:r>
            <a:r>
              <a:rPr lang="es-ES" sz="1600" dirty="0" err="1"/>
              <a:t>the</a:t>
            </a:r>
            <a:r>
              <a:rPr lang="es-ES" sz="1600" dirty="0"/>
              <a:t> output PS </a:t>
            </a:r>
            <a:r>
              <a:rPr lang="es-ES" sz="1600" dirty="0" err="1"/>
              <a:t>registers</a:t>
            </a:r>
            <a:r>
              <a:rPr lang="es-ES" sz="1600" dirty="0"/>
              <a:t>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" sz="1600" dirty="0" err="1"/>
              <a:t>Doubles</a:t>
            </a:r>
            <a:r>
              <a:rPr lang="es-ES" sz="1600" dirty="0"/>
              <a:t> as a SET target + </a:t>
            </a:r>
          </a:p>
          <a:p>
            <a:r>
              <a:rPr lang="es-ES" sz="1600" dirty="0" err="1"/>
              <a:t>combinational</a:t>
            </a:r>
            <a:r>
              <a:rPr lang="es-ES" sz="1600" dirty="0"/>
              <a:t> </a:t>
            </a:r>
            <a:r>
              <a:rPr lang="es-ES" sz="1600" dirty="0" err="1"/>
              <a:t>chain</a:t>
            </a:r>
            <a:r>
              <a:rPr lang="es-ES" sz="1600" dirty="0"/>
              <a:t> </a:t>
            </a:r>
            <a:r>
              <a:rPr lang="es-ES" sz="1600" dirty="0" err="1"/>
              <a:t>for</a:t>
            </a:r>
            <a:r>
              <a:rPr lang="es-ES" sz="1600" dirty="0"/>
              <a:t> PIPB </a:t>
            </a:r>
            <a:r>
              <a:rPr lang="es-ES" sz="1600" dirty="0" err="1"/>
              <a:t>analysis</a:t>
            </a:r>
            <a:endParaRPr lang="es-ES" sz="1600" dirty="0"/>
          </a:p>
        </p:txBody>
      </p:sp>
      <p:sp>
        <p:nvSpPr>
          <p:cNvPr id="11" name="5 CuadroTexto"/>
          <p:cNvSpPr txBox="1"/>
          <p:nvPr/>
        </p:nvSpPr>
        <p:spPr>
          <a:xfrm>
            <a:off x="7993007" y="4692799"/>
            <a:ext cx="4283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/>
              <a:t>SET detector</a:t>
            </a:r>
            <a:endParaRPr lang="es-ES" sz="1600" dirty="0"/>
          </a:p>
          <a:p>
            <a:pPr marL="285750" indent="-285750" algn="just">
              <a:buFont typeface="Arial" pitchFamily="34" charset="0"/>
              <a:buChar char="•"/>
            </a:pPr>
            <a:r>
              <a:rPr lang="es-ES" sz="1600" dirty="0"/>
              <a:t>32 input bits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S" sz="1600" dirty="0"/>
              <a:t>2x8 output bits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S" sz="1600" dirty="0" err="1"/>
              <a:t>Esentially</a:t>
            </a:r>
            <a:r>
              <a:rPr lang="es-ES" sz="1600" dirty="0"/>
              <a:t> a </a:t>
            </a:r>
            <a:r>
              <a:rPr lang="es-ES" sz="1600" dirty="0" err="1"/>
              <a:t>glitch</a:t>
            </a:r>
            <a:r>
              <a:rPr lang="es-ES" sz="1600" dirty="0"/>
              <a:t> detector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S" sz="1600" dirty="0" err="1"/>
              <a:t>Doubles</a:t>
            </a:r>
            <a:r>
              <a:rPr lang="es-ES" sz="1600" dirty="0"/>
              <a:t> as a SET detector </a:t>
            </a:r>
            <a:r>
              <a:rPr lang="es-ES" sz="1600" dirty="0" err="1"/>
              <a:t>when</a:t>
            </a:r>
            <a:endParaRPr lang="es-ES" sz="1600" dirty="0"/>
          </a:p>
          <a:p>
            <a:pPr algn="just"/>
            <a:r>
              <a:rPr lang="es-ES" sz="1600" dirty="0" err="1"/>
              <a:t>connected</a:t>
            </a:r>
            <a:r>
              <a:rPr lang="es-ES" sz="1600" dirty="0"/>
              <a:t> </a:t>
            </a:r>
            <a:r>
              <a:rPr lang="es-ES" sz="1600" dirty="0" err="1"/>
              <a:t>to</a:t>
            </a:r>
            <a:r>
              <a:rPr lang="es-ES" sz="1600" dirty="0"/>
              <a:t> </a:t>
            </a:r>
            <a:r>
              <a:rPr lang="es-ES" sz="1600" dirty="0" err="1"/>
              <a:t>the</a:t>
            </a:r>
            <a:r>
              <a:rPr lang="es-ES" sz="1600" dirty="0"/>
              <a:t> XOR </a:t>
            </a:r>
            <a:r>
              <a:rPr lang="es-ES" sz="1600" dirty="0" err="1"/>
              <a:t>matrix</a:t>
            </a:r>
            <a:r>
              <a:rPr lang="es-ES" sz="1600" dirty="0"/>
              <a:t> output</a:t>
            </a:r>
          </a:p>
        </p:txBody>
      </p:sp>
    </p:spTree>
    <p:extLst>
      <p:ext uri="{BB962C8B-B14F-4D97-AF65-F5344CB8AC3E}">
        <p14:creationId xmlns:p14="http://schemas.microsoft.com/office/powerpoint/2010/main" val="404552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556" y="4077073"/>
            <a:ext cx="4753881" cy="190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7" y="631121"/>
            <a:ext cx="4813349" cy="3082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6312024" y="1052737"/>
            <a:ext cx="428396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/>
              <a:t>XOR </a:t>
            </a:r>
            <a:r>
              <a:rPr lang="es-ES" sz="1600" b="1" dirty="0" err="1"/>
              <a:t>matrix</a:t>
            </a:r>
            <a:r>
              <a:rPr lang="es-ES" sz="1600" dirty="0"/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" sz="1600" dirty="0"/>
              <a:t>32 input bits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" sz="1600" dirty="0"/>
              <a:t>2x8 output bits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" sz="1600" dirty="0" err="1"/>
              <a:t>If</a:t>
            </a:r>
            <a:r>
              <a:rPr lang="es-ES" sz="1600" dirty="0"/>
              <a:t> </a:t>
            </a:r>
            <a:r>
              <a:rPr lang="es-ES" sz="1600" dirty="0" err="1"/>
              <a:t>there</a:t>
            </a:r>
            <a:r>
              <a:rPr lang="es-ES" sz="1600" dirty="0"/>
              <a:t> </a:t>
            </a:r>
            <a:r>
              <a:rPr lang="es-ES" sz="1600" dirty="0" err="1"/>
              <a:t>is</a:t>
            </a:r>
            <a:r>
              <a:rPr lang="es-ES" sz="1600" dirty="0"/>
              <a:t> a </a:t>
            </a:r>
            <a:r>
              <a:rPr lang="es-ES" sz="1600" dirty="0" err="1"/>
              <a:t>bitflip</a:t>
            </a:r>
            <a:r>
              <a:rPr lang="es-ES" sz="1600" dirty="0"/>
              <a:t> in </a:t>
            </a:r>
            <a:r>
              <a:rPr lang="es-ES" sz="1600" dirty="0" err="1"/>
              <a:t>the</a:t>
            </a:r>
            <a:r>
              <a:rPr lang="es-ES" sz="1600" dirty="0"/>
              <a:t> input SR,</a:t>
            </a:r>
          </a:p>
          <a:p>
            <a:r>
              <a:rPr lang="es-ES" sz="1600" dirty="0" err="1"/>
              <a:t>the</a:t>
            </a:r>
            <a:r>
              <a:rPr lang="es-ES" sz="1600" dirty="0"/>
              <a:t> XOR </a:t>
            </a:r>
            <a:r>
              <a:rPr lang="es-ES" sz="1600" dirty="0" err="1"/>
              <a:t>matrix</a:t>
            </a:r>
            <a:r>
              <a:rPr lang="es-ES" sz="1600" dirty="0"/>
              <a:t> </a:t>
            </a:r>
            <a:r>
              <a:rPr lang="es-ES" sz="1600" dirty="0" err="1"/>
              <a:t>generate</a:t>
            </a:r>
            <a:r>
              <a:rPr lang="es-ES" sz="1600" dirty="0"/>
              <a:t> a </a:t>
            </a:r>
            <a:r>
              <a:rPr lang="es-ES" sz="1600" dirty="0" err="1"/>
              <a:t>parity</a:t>
            </a:r>
            <a:r>
              <a:rPr lang="es-ES" sz="1600" dirty="0"/>
              <a:t> bit </a:t>
            </a:r>
            <a:r>
              <a:rPr lang="es-ES" sz="1600" dirty="0" err="1"/>
              <a:t>for</a:t>
            </a:r>
            <a:r>
              <a:rPr lang="es-ES" sz="1600" dirty="0"/>
              <a:t> </a:t>
            </a:r>
            <a:r>
              <a:rPr lang="es-ES" sz="1600" dirty="0" err="1"/>
              <a:t>the</a:t>
            </a:r>
            <a:r>
              <a:rPr lang="es-ES" sz="1600" dirty="0"/>
              <a:t> output PS </a:t>
            </a:r>
            <a:r>
              <a:rPr lang="es-ES" sz="1600" dirty="0" err="1"/>
              <a:t>registers</a:t>
            </a:r>
            <a:r>
              <a:rPr lang="es-ES" sz="1600" dirty="0"/>
              <a:t>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" sz="1600" dirty="0" err="1"/>
              <a:t>Doubles</a:t>
            </a:r>
            <a:r>
              <a:rPr lang="es-ES" sz="1600" dirty="0"/>
              <a:t> as a SET target + </a:t>
            </a:r>
          </a:p>
          <a:p>
            <a:r>
              <a:rPr lang="es-ES" sz="1600" dirty="0" err="1"/>
              <a:t>combinational</a:t>
            </a:r>
            <a:r>
              <a:rPr lang="es-ES" sz="1600" dirty="0"/>
              <a:t> </a:t>
            </a:r>
            <a:r>
              <a:rPr lang="es-ES" sz="1600" dirty="0" err="1"/>
              <a:t>chain</a:t>
            </a:r>
            <a:r>
              <a:rPr lang="es-ES" sz="1600" dirty="0"/>
              <a:t> </a:t>
            </a:r>
            <a:r>
              <a:rPr lang="es-ES" sz="1600" dirty="0" err="1"/>
              <a:t>for</a:t>
            </a:r>
            <a:r>
              <a:rPr lang="es-ES" sz="1600" dirty="0"/>
              <a:t> PIPB </a:t>
            </a:r>
            <a:r>
              <a:rPr lang="es-ES" sz="1600" dirty="0" err="1"/>
              <a:t>analysis</a:t>
            </a:r>
            <a:endParaRPr lang="es-ES" sz="1600" dirty="0"/>
          </a:p>
        </p:txBody>
      </p:sp>
      <p:sp>
        <p:nvSpPr>
          <p:cNvPr id="6" name="5 CuadroTexto"/>
          <p:cNvSpPr txBox="1"/>
          <p:nvPr/>
        </p:nvSpPr>
        <p:spPr>
          <a:xfrm>
            <a:off x="1812032" y="4133398"/>
            <a:ext cx="4283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/>
              <a:t>SET detector</a:t>
            </a:r>
            <a:endParaRPr lang="es-ES" sz="1600" dirty="0"/>
          </a:p>
          <a:p>
            <a:pPr marL="285750" indent="-285750" algn="just">
              <a:buFont typeface="Arial" pitchFamily="34" charset="0"/>
              <a:buChar char="•"/>
            </a:pPr>
            <a:r>
              <a:rPr lang="es-ES" sz="1600" dirty="0"/>
              <a:t>32 input bits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S" sz="1600" dirty="0"/>
              <a:t>2x8 output bits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S" sz="1600" dirty="0" err="1"/>
              <a:t>Esentially</a:t>
            </a:r>
            <a:r>
              <a:rPr lang="es-ES" sz="1600" dirty="0"/>
              <a:t> a </a:t>
            </a:r>
            <a:r>
              <a:rPr lang="es-ES" sz="1600" dirty="0" err="1"/>
              <a:t>glitch</a:t>
            </a:r>
            <a:r>
              <a:rPr lang="es-ES" sz="1600" dirty="0"/>
              <a:t> detector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S" sz="1600" dirty="0" err="1"/>
              <a:t>Doubles</a:t>
            </a:r>
            <a:r>
              <a:rPr lang="es-ES" sz="1600" dirty="0"/>
              <a:t> as a SET detector </a:t>
            </a:r>
            <a:r>
              <a:rPr lang="es-ES" sz="1600" dirty="0" err="1"/>
              <a:t>when</a:t>
            </a:r>
            <a:endParaRPr lang="es-ES" sz="1600" dirty="0"/>
          </a:p>
          <a:p>
            <a:pPr algn="just"/>
            <a:r>
              <a:rPr lang="es-ES" sz="1600" dirty="0" err="1"/>
              <a:t>connected</a:t>
            </a:r>
            <a:r>
              <a:rPr lang="es-ES" sz="1600" dirty="0"/>
              <a:t> </a:t>
            </a:r>
            <a:r>
              <a:rPr lang="es-ES" sz="1600" dirty="0" err="1"/>
              <a:t>to</a:t>
            </a:r>
            <a:r>
              <a:rPr lang="es-ES" sz="1600" dirty="0"/>
              <a:t> </a:t>
            </a:r>
            <a:r>
              <a:rPr lang="es-ES" sz="1600" dirty="0" err="1"/>
              <a:t>the</a:t>
            </a:r>
            <a:r>
              <a:rPr lang="es-ES" sz="1600" dirty="0"/>
              <a:t> XOR </a:t>
            </a:r>
            <a:r>
              <a:rPr lang="es-ES" sz="1600" dirty="0" err="1"/>
              <a:t>matrix</a:t>
            </a:r>
            <a:r>
              <a:rPr lang="es-ES" sz="1600" dirty="0"/>
              <a:t> output</a:t>
            </a:r>
          </a:p>
        </p:txBody>
      </p:sp>
    </p:spTree>
    <p:extLst>
      <p:ext uri="{BB962C8B-B14F-4D97-AF65-F5344CB8AC3E}">
        <p14:creationId xmlns:p14="http://schemas.microsoft.com/office/powerpoint/2010/main" val="283037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4 Grupo"/>
          <p:cNvGrpSpPr>
            <a:grpSpLocks/>
          </p:cNvGrpSpPr>
          <p:nvPr/>
        </p:nvGrpSpPr>
        <p:grpSpPr bwMode="auto">
          <a:xfrm>
            <a:off x="1847529" y="4073004"/>
            <a:ext cx="7691239" cy="2308324"/>
            <a:chOff x="-410432" y="4335886"/>
            <a:chExt cx="7691057" cy="2307278"/>
          </a:xfrm>
        </p:grpSpPr>
        <p:sp>
          <p:nvSpPr>
            <p:cNvPr id="3" name="2 CuadroTexto"/>
            <p:cNvSpPr txBox="1"/>
            <p:nvPr/>
          </p:nvSpPr>
          <p:spPr>
            <a:xfrm>
              <a:off x="788873" y="4335886"/>
              <a:ext cx="6491752" cy="230727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buClr>
                  <a:srgbClr val="000000"/>
                </a:buClr>
                <a:buSzPct val="100000"/>
                <a:buFont typeface="Arial" charset="0"/>
                <a:buNone/>
                <a:defRPr/>
              </a:pPr>
              <a:r>
                <a:rPr lang="es-ES" sz="2400" b="1" dirty="0" err="1"/>
                <a:t>Tandem</a:t>
              </a:r>
              <a:r>
                <a:rPr lang="es-ES" sz="2400" b="1" dirty="0"/>
                <a:t> </a:t>
              </a:r>
              <a:r>
                <a:rPr lang="es-ES" sz="2400" b="1" dirty="0" err="1"/>
                <a:t>Pelletron</a:t>
              </a:r>
              <a:r>
                <a:rPr lang="es-ES" sz="2400" b="1" dirty="0"/>
                <a:t> NEC 9SDH2</a:t>
              </a:r>
            </a:p>
            <a:p>
              <a:pPr marL="342900" indent="-342900">
                <a:buClr>
                  <a:srgbClr val="000000"/>
                </a:buClr>
                <a:buSzPct val="100000"/>
                <a:buFont typeface="Arial" pitchFamily="34" charset="0"/>
                <a:buChar char="•"/>
                <a:defRPr/>
              </a:pPr>
              <a:r>
                <a:rPr lang="es-ES" sz="2000" b="1" dirty="0" err="1"/>
                <a:t>Acceleration</a:t>
              </a:r>
              <a:r>
                <a:rPr lang="es-ES" sz="2000" b="1" dirty="0"/>
                <a:t> </a:t>
              </a:r>
              <a:r>
                <a:rPr lang="es-ES" sz="2000" b="1" dirty="0" err="1"/>
                <a:t>Voltage</a:t>
              </a:r>
              <a:r>
                <a:rPr lang="es-ES" sz="2000" b="1" dirty="0"/>
                <a:t>: 3 MV (E=3(1+q) MeV).</a:t>
              </a:r>
            </a:p>
            <a:p>
              <a:pPr marL="285750" indent="-285750">
                <a:buClr>
                  <a:srgbClr val="000000"/>
                </a:buClr>
                <a:buSzPct val="100000"/>
                <a:buFont typeface="Arial" pitchFamily="34" charset="0"/>
                <a:buChar char="•"/>
                <a:defRPr/>
              </a:pPr>
              <a:r>
                <a:rPr lang="es-ES" sz="2000" b="1" dirty="0"/>
                <a:t>Ion </a:t>
              </a:r>
              <a:r>
                <a:rPr lang="es-ES" sz="2000" b="1" dirty="0" err="1"/>
                <a:t>species</a:t>
              </a:r>
              <a:r>
                <a:rPr lang="es-ES" sz="2000" b="1" dirty="0"/>
                <a:t> (nominal) </a:t>
              </a:r>
              <a:r>
                <a:rPr lang="es-ES" sz="2000" b="1" dirty="0" err="1"/>
                <a:t>from</a:t>
              </a:r>
              <a:r>
                <a:rPr lang="es-ES" sz="2000" b="1" dirty="0"/>
                <a:t> H </a:t>
              </a:r>
              <a:r>
                <a:rPr lang="es-ES" sz="2000" b="1" dirty="0" err="1"/>
                <a:t>to</a:t>
              </a:r>
              <a:r>
                <a:rPr lang="es-ES" sz="2000" b="1" dirty="0"/>
                <a:t> Au.</a:t>
              </a:r>
            </a:p>
            <a:p>
              <a:pPr marL="285750" indent="-285750">
                <a:buClr>
                  <a:srgbClr val="000000"/>
                </a:buClr>
                <a:buSzPct val="100000"/>
                <a:buFont typeface="Arial" pitchFamily="34" charset="0"/>
                <a:buChar char="•"/>
                <a:defRPr/>
              </a:pPr>
              <a:r>
                <a:rPr lang="es-ES" sz="2000" b="1" dirty="0" err="1"/>
                <a:t>Kinetic</a:t>
              </a:r>
              <a:r>
                <a:rPr lang="es-ES" sz="2000" b="1" dirty="0"/>
                <a:t> </a:t>
              </a:r>
              <a:r>
                <a:rPr lang="es-ES" sz="2000" b="1" dirty="0" err="1"/>
                <a:t>Energy</a:t>
              </a:r>
              <a:r>
                <a:rPr lang="es-ES" sz="2000" b="1" dirty="0"/>
                <a:t> </a:t>
              </a:r>
              <a:r>
                <a:rPr lang="es-ES" sz="2000" b="1" dirty="0" err="1"/>
                <a:t>from</a:t>
              </a:r>
              <a:r>
                <a:rPr lang="es-ES" sz="2000" b="1" dirty="0"/>
                <a:t> 6 MeV (H</a:t>
              </a:r>
              <a:r>
                <a:rPr lang="es-ES" sz="2000" b="1" baseline="30000" dirty="0"/>
                <a:t>1+ </a:t>
              </a:r>
              <a:r>
                <a:rPr lang="es-ES" sz="2000" b="1" dirty="0"/>
                <a:t>) </a:t>
              </a:r>
              <a:r>
                <a:rPr lang="es-ES" sz="2000" b="1" dirty="0" err="1"/>
                <a:t>to</a:t>
              </a:r>
              <a:r>
                <a:rPr lang="es-ES" sz="2000" b="1" dirty="0"/>
                <a:t> 39 MeV (Au</a:t>
              </a:r>
              <a:r>
                <a:rPr lang="es-ES" sz="2000" b="1" baseline="30000" dirty="0"/>
                <a:t>12+</a:t>
              </a:r>
              <a:r>
                <a:rPr lang="es-ES" sz="2000" b="1" dirty="0"/>
                <a:t>). </a:t>
              </a:r>
            </a:p>
            <a:p>
              <a:pPr marL="285750" indent="-285750">
                <a:buClr>
                  <a:srgbClr val="000000"/>
                </a:buClr>
                <a:buSzPct val="100000"/>
                <a:buFont typeface="Arial" pitchFamily="34" charset="0"/>
                <a:buChar char="•"/>
                <a:defRPr/>
              </a:pPr>
              <a:r>
                <a:rPr lang="es-ES" sz="2000" b="1" dirty="0" err="1"/>
                <a:t>Microprobe</a:t>
              </a:r>
              <a:r>
                <a:rPr lang="es-ES" sz="2000" b="1" dirty="0"/>
                <a:t> </a:t>
              </a:r>
              <a:r>
                <a:rPr lang="es-ES" sz="2000" b="1" dirty="0" err="1"/>
                <a:t>Endstation</a:t>
              </a:r>
              <a:r>
                <a:rPr lang="es-ES" sz="2000" b="1" dirty="0"/>
                <a:t>, (&lt;50 cps, &gt;10</a:t>
              </a:r>
              <a:r>
                <a:rPr lang="es-ES" sz="2000" b="1" baseline="30000" dirty="0"/>
                <a:t>6</a:t>
              </a:r>
              <a:r>
                <a:rPr lang="es-ES" sz="2000" b="1" dirty="0"/>
                <a:t> cps), &lt;50x50 </a:t>
              </a:r>
              <a:r>
                <a:rPr lang="es-ES" sz="2000" b="1" dirty="0">
                  <a:latin typeface="Symbol" pitchFamily="18" charset="2"/>
                </a:rPr>
                <a:t>m</a:t>
              </a:r>
              <a:r>
                <a:rPr lang="es-ES" sz="2000" b="1" dirty="0"/>
                <a:t>m</a:t>
              </a:r>
              <a:r>
                <a:rPr lang="es-ES" sz="2000" b="1" baseline="30000" dirty="0"/>
                <a:t>2 </a:t>
              </a:r>
              <a:r>
                <a:rPr lang="es-ES" sz="2000" b="1" dirty="0"/>
                <a:t>,</a:t>
              </a:r>
            </a:p>
            <a:p>
              <a:pPr>
                <a:buClr>
                  <a:srgbClr val="000000"/>
                </a:buClr>
                <a:buSzPct val="100000"/>
                <a:buFont typeface="Arial" charset="0"/>
                <a:buNone/>
                <a:defRPr/>
              </a:pPr>
              <a:r>
                <a:rPr lang="es-ES" sz="2000" b="1" dirty="0"/>
                <a:t>    ESCC 25100: (100 iones/cm</a:t>
              </a:r>
              <a:r>
                <a:rPr lang="es-ES" sz="2000" b="1" baseline="30000" dirty="0"/>
                <a:t>2</a:t>
              </a:r>
              <a:r>
                <a:rPr lang="es-ES" sz="2000" b="1" dirty="0"/>
                <a:t>-s, 10</a:t>
              </a:r>
              <a:r>
                <a:rPr lang="es-ES" sz="2000" b="1" baseline="30000" dirty="0"/>
                <a:t>5</a:t>
              </a:r>
              <a:r>
                <a:rPr lang="es-ES" sz="2000" b="1" dirty="0"/>
                <a:t> iones/cm</a:t>
              </a:r>
              <a:r>
                <a:rPr lang="es-ES" sz="2000" b="1" baseline="30000" dirty="0"/>
                <a:t>2</a:t>
              </a:r>
              <a:r>
                <a:rPr lang="es-ES" sz="2000" b="1" dirty="0"/>
                <a:t>-s).</a:t>
              </a:r>
            </a:p>
            <a:p>
              <a:pPr algn="ctr">
                <a:buClr>
                  <a:srgbClr val="000000"/>
                </a:buClr>
                <a:buSzPct val="100000"/>
                <a:buFont typeface="Arial" charset="0"/>
                <a:buNone/>
                <a:defRPr/>
              </a:pPr>
              <a:r>
                <a:rPr lang="es-ES" sz="2000" b="1" dirty="0"/>
                <a:t>    </a:t>
              </a:r>
              <a:endParaRPr lang="es-ES" sz="2000" b="1" dirty="0">
                <a:solidFill>
                  <a:srgbClr val="C00000"/>
                </a:solidFill>
              </a:endParaRPr>
            </a:p>
          </p:txBody>
        </p:sp>
        <p:pic>
          <p:nvPicPr>
            <p:cNvPr id="4" name="Picture 14" descr="C:\Esenciales\a-TESIS Radiación\PresentaciónTesisRogelio\green_checkmark2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10432" y="5752213"/>
              <a:ext cx="300235" cy="299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Picture 5" descr="P7221448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34"/>
          <a:stretch>
            <a:fillRect/>
          </a:stretch>
        </p:blipFill>
        <p:spPr bwMode="auto">
          <a:xfrm>
            <a:off x="2135560" y="940005"/>
            <a:ext cx="5511800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449" y="930162"/>
            <a:ext cx="1833562" cy="153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Microsonda cam_int_si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224" y="2528381"/>
            <a:ext cx="1833562" cy="137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 descr="C:\Esenciales\a-TESIS Radiación\PresentaciónTesisRogelio\green_checkmark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679" y="4785891"/>
            <a:ext cx="301625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7" descr="http://www.cksinfo.com/clipart/signssymbols/yellow/triangle-yves-guillou-0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9" y="4442991"/>
            <a:ext cx="358775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7" descr="http://www.cksinfo.com/clipart/signssymbols/yellow/triangle-yves-guillou-0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9" y="5092279"/>
            <a:ext cx="3587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"/>
          <p:cNvSpPr txBox="1">
            <a:spLocks noChangeArrowheads="1"/>
          </p:cNvSpPr>
          <p:nvPr/>
        </p:nvSpPr>
        <p:spPr bwMode="auto">
          <a:xfrm>
            <a:off x="1487488" y="116632"/>
            <a:ext cx="9145016" cy="792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/>
          <a:lstStyle/>
          <a:p>
            <a:pPr>
              <a:buClr>
                <a:srgbClr val="572314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s-ES_tradnl" sz="2800" dirty="0" err="1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Pelletron</a:t>
            </a:r>
            <a:r>
              <a:rPr lang="es-ES_tradnl" sz="2800" dirty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sz="2800" dirty="0" err="1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Accelerator</a:t>
            </a:r>
            <a:r>
              <a:rPr lang="es-ES_tradnl" sz="2800" dirty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CNA</a:t>
            </a:r>
            <a:r>
              <a:rPr lang="es-ES_tradnl" sz="4300" dirty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ill Sans MT" pitchFamily="32" charset="0"/>
              </a:rPr>
              <a:t>‏</a:t>
            </a:r>
          </a:p>
        </p:txBody>
      </p:sp>
    </p:spTree>
    <p:extLst>
      <p:ext uri="{BB962C8B-B14F-4D97-AF65-F5344CB8AC3E}">
        <p14:creationId xmlns:p14="http://schemas.microsoft.com/office/powerpoint/2010/main" val="397773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921" y="3717033"/>
            <a:ext cx="2531891" cy="267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Microsonda cam_int_si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31980" y="3897914"/>
            <a:ext cx="2651640" cy="1990577"/>
          </a:xfrm>
          <a:prstGeom prst="rect">
            <a:avLst/>
          </a:prstGeom>
          <a:noFill/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5">
            <a:lum bright="6000"/>
          </a:blip>
          <a:srcRect/>
          <a:stretch>
            <a:fillRect/>
          </a:stretch>
        </p:blipFill>
        <p:spPr bwMode="auto">
          <a:xfrm>
            <a:off x="6456041" y="485280"/>
            <a:ext cx="4091835" cy="3158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525099"/>
            <a:ext cx="4194594" cy="3079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703958" y="5013177"/>
            <a:ext cx="403200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s-ES_tradnl" sz="1400" b="1" dirty="0"/>
              <a:t>- </a:t>
            </a:r>
            <a:r>
              <a:rPr lang="es-ES_tradnl" sz="1400" b="1" dirty="0" err="1"/>
              <a:t>Two</a:t>
            </a:r>
            <a:r>
              <a:rPr lang="es-ES_tradnl" sz="1400" b="1" dirty="0"/>
              <a:t> </a:t>
            </a:r>
            <a:r>
              <a:rPr lang="es-ES_tradnl" sz="1400" b="1" dirty="0" err="1"/>
              <a:t>particle</a:t>
            </a:r>
            <a:r>
              <a:rPr lang="es-ES_tradnl" sz="1400" b="1" dirty="0"/>
              <a:t> </a:t>
            </a:r>
            <a:r>
              <a:rPr lang="es-ES_tradnl" sz="1400" b="1" dirty="0" err="1"/>
              <a:t>detectors</a:t>
            </a:r>
            <a:r>
              <a:rPr lang="es-ES_tradnl" sz="1400" b="1" dirty="0"/>
              <a:t> (RBS, STIM)</a:t>
            </a:r>
          </a:p>
          <a:p>
            <a:pPr algn="l">
              <a:buFontTx/>
              <a:buChar char="-"/>
            </a:pPr>
            <a:r>
              <a:rPr lang="es-ES_tradnl" sz="1400" b="1" dirty="0"/>
              <a:t> A </a:t>
            </a:r>
            <a:r>
              <a:rPr lang="es-ES_tradnl" sz="1400" b="1" dirty="0" err="1"/>
              <a:t>secondary</a:t>
            </a:r>
            <a:r>
              <a:rPr lang="es-ES_tradnl" sz="1400" b="1" dirty="0"/>
              <a:t> </a:t>
            </a:r>
            <a:r>
              <a:rPr lang="es-ES_tradnl" sz="1400" b="1" dirty="0" err="1"/>
              <a:t>electrons</a:t>
            </a:r>
            <a:r>
              <a:rPr lang="es-ES_tradnl" sz="1400" b="1" dirty="0"/>
              <a:t> detector (SEI)</a:t>
            </a:r>
          </a:p>
          <a:p>
            <a:pPr algn="l">
              <a:buFontTx/>
              <a:buChar char="-"/>
            </a:pPr>
            <a:r>
              <a:rPr lang="es-ES_tradnl" sz="1400" dirty="0"/>
              <a:t> </a:t>
            </a:r>
            <a:r>
              <a:rPr lang="es-ES_tradnl" sz="1400" b="1" dirty="0"/>
              <a:t>A X </a:t>
            </a:r>
            <a:r>
              <a:rPr lang="es-ES_tradnl" sz="1400" b="1" dirty="0" err="1"/>
              <a:t>ray</a:t>
            </a:r>
            <a:r>
              <a:rPr lang="es-ES_tradnl" sz="1400" b="1" dirty="0"/>
              <a:t> detector (</a:t>
            </a:r>
            <a:r>
              <a:rPr lang="es-ES_tradnl" sz="1400" b="1" dirty="0" err="1"/>
              <a:t>SiLi</a:t>
            </a:r>
            <a:r>
              <a:rPr lang="es-ES_tradnl" sz="1400" b="1" dirty="0"/>
              <a:t>)</a:t>
            </a:r>
          </a:p>
          <a:p>
            <a:pPr algn="l">
              <a:buFontTx/>
              <a:buChar char="-"/>
            </a:pPr>
            <a:r>
              <a:rPr lang="es-ES_tradnl" sz="1400" b="1" dirty="0"/>
              <a:t> A </a:t>
            </a:r>
            <a:r>
              <a:rPr lang="el-GR" sz="1400" b="1" dirty="0">
                <a:cs typeface="Arial" charset="0"/>
              </a:rPr>
              <a:t>γ</a:t>
            </a:r>
            <a:r>
              <a:rPr lang="es-ES" sz="1400" b="1" dirty="0">
                <a:cs typeface="Arial" charset="0"/>
              </a:rPr>
              <a:t> </a:t>
            </a:r>
            <a:r>
              <a:rPr lang="es-ES" sz="1400" b="1" dirty="0" err="1">
                <a:cs typeface="Arial" charset="0"/>
              </a:rPr>
              <a:t>ray</a:t>
            </a:r>
            <a:r>
              <a:rPr lang="es-ES" sz="1400" b="1" dirty="0">
                <a:cs typeface="Arial" charset="0"/>
              </a:rPr>
              <a:t> detector (</a:t>
            </a:r>
            <a:r>
              <a:rPr lang="es-ES" sz="1400" b="1" dirty="0" err="1">
                <a:cs typeface="Arial" charset="0"/>
              </a:rPr>
              <a:t>HPGe</a:t>
            </a:r>
            <a:r>
              <a:rPr lang="es-ES" sz="1400" b="1" dirty="0">
                <a:cs typeface="Arial" charset="0"/>
              </a:rPr>
              <a:t>, </a:t>
            </a:r>
            <a:r>
              <a:rPr lang="es-ES" sz="1400" b="1" dirty="0" err="1">
                <a:cs typeface="Arial" charset="0"/>
              </a:rPr>
              <a:t>NaI</a:t>
            </a:r>
            <a:r>
              <a:rPr lang="es-ES" sz="1400" b="1" dirty="0">
                <a:cs typeface="Arial" charset="0"/>
              </a:rPr>
              <a:t>)</a:t>
            </a:r>
            <a:endParaRPr lang="el-GR" sz="1400" b="1" dirty="0">
              <a:cs typeface="Arial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848172" y="3987062"/>
            <a:ext cx="388778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s-ES_tradnl" sz="1400" b="1" dirty="0"/>
              <a:t>- </a:t>
            </a:r>
            <a:r>
              <a:rPr lang="es-ES_tradnl" sz="1400" b="1" dirty="0" err="1"/>
              <a:t>Beam</a:t>
            </a:r>
            <a:r>
              <a:rPr lang="es-ES_tradnl" sz="1400" b="1" dirty="0"/>
              <a:t> CEP “spot”  </a:t>
            </a:r>
            <a:r>
              <a:rPr lang="en-US" sz="1400" b="1" dirty="0">
                <a:cs typeface="Arial" charset="0"/>
              </a:rPr>
              <a:t>~ </a:t>
            </a:r>
            <a:r>
              <a:rPr lang="es-ES_tradnl" sz="1400" b="1" dirty="0"/>
              <a:t>3 </a:t>
            </a:r>
            <a:r>
              <a:rPr lang="es-ES" sz="1400" b="1" dirty="0">
                <a:sym typeface="Symbol" pitchFamily="18" charset="2"/>
              </a:rPr>
              <a:t>μm</a:t>
            </a:r>
            <a:r>
              <a:rPr lang="es-ES" sz="1400" b="1" baseline="30000" dirty="0">
                <a:sym typeface="Symbol" pitchFamily="18" charset="2"/>
              </a:rPr>
              <a:t>2</a:t>
            </a:r>
            <a:r>
              <a:rPr lang="es-ES" sz="1400" b="1" dirty="0">
                <a:sym typeface="Symbol" pitchFamily="18" charset="2"/>
              </a:rPr>
              <a:t> </a:t>
            </a:r>
            <a:endParaRPr lang="es-ES_tradnl" sz="1400" b="1" dirty="0"/>
          </a:p>
          <a:p>
            <a:pPr algn="l">
              <a:buFontTx/>
              <a:buChar char="-"/>
            </a:pPr>
            <a:r>
              <a:rPr lang="es-ES_tradnl" sz="1400" b="1" dirty="0"/>
              <a:t> </a:t>
            </a:r>
            <a:r>
              <a:rPr lang="es-ES_tradnl" sz="1400" b="1" dirty="0" err="1"/>
              <a:t>Beam</a:t>
            </a:r>
            <a:r>
              <a:rPr lang="es-ES_tradnl" sz="1400" b="1" dirty="0"/>
              <a:t> </a:t>
            </a:r>
            <a:r>
              <a:rPr lang="es-ES_tradnl" sz="1400" b="1" dirty="0" err="1"/>
              <a:t>sweep</a:t>
            </a:r>
            <a:r>
              <a:rPr lang="es-ES_tradnl" sz="1400" b="1" dirty="0"/>
              <a:t>, </a:t>
            </a:r>
            <a:r>
              <a:rPr lang="es-ES_tradnl" sz="1400" b="1" dirty="0" err="1"/>
              <a:t>map</a:t>
            </a:r>
            <a:r>
              <a:rPr lang="es-ES_tradnl" sz="1400" b="1" dirty="0"/>
              <a:t> </a:t>
            </a:r>
            <a:r>
              <a:rPr lang="es-ES_tradnl" sz="1400" b="1" dirty="0" err="1"/>
              <a:t>scanning</a:t>
            </a:r>
            <a:r>
              <a:rPr lang="es-ES_tradnl" sz="1400" b="1" dirty="0"/>
              <a:t> </a:t>
            </a:r>
          </a:p>
          <a:p>
            <a:pPr algn="l">
              <a:buFontTx/>
              <a:buChar char="-"/>
            </a:pPr>
            <a:r>
              <a:rPr lang="es-ES_tradnl" sz="1400" dirty="0"/>
              <a:t> </a:t>
            </a:r>
            <a:r>
              <a:rPr lang="es-ES_tradnl" sz="1400" b="1" dirty="0"/>
              <a:t>Small target </a:t>
            </a:r>
            <a:r>
              <a:rPr lang="es-ES_tradnl" sz="1400" b="1" dirty="0" err="1"/>
              <a:t>tray</a:t>
            </a:r>
            <a:endParaRPr lang="es-ES_tradnl" sz="1400" b="1" dirty="0"/>
          </a:p>
          <a:p>
            <a:pPr algn="l">
              <a:buFontTx/>
              <a:buChar char="-"/>
            </a:pPr>
            <a:r>
              <a:rPr lang="es-ES_tradnl" sz="1400" b="1" dirty="0"/>
              <a:t> </a:t>
            </a:r>
            <a:r>
              <a:rPr lang="es-ES_tradnl" sz="1400" b="1" dirty="0" err="1"/>
              <a:t>Electron</a:t>
            </a:r>
            <a:r>
              <a:rPr lang="es-ES_tradnl" sz="1400" b="1" dirty="0"/>
              <a:t> </a:t>
            </a:r>
            <a:r>
              <a:rPr lang="es-ES_tradnl" sz="1400" b="1" dirty="0" err="1"/>
              <a:t>gun</a:t>
            </a:r>
            <a:endParaRPr lang="es-ES_tradnl" sz="1400" dirty="0"/>
          </a:p>
        </p:txBody>
      </p:sp>
    </p:spTree>
    <p:extLst>
      <p:ext uri="{BB962C8B-B14F-4D97-AF65-F5344CB8AC3E}">
        <p14:creationId xmlns:p14="http://schemas.microsoft.com/office/powerpoint/2010/main" val="13659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 bwMode="auto">
          <a:xfrm>
            <a:off x="2942920" y="872456"/>
            <a:ext cx="6073775" cy="5076825"/>
            <a:chOff x="870" y="153"/>
            <a:chExt cx="4524" cy="3781"/>
          </a:xfrm>
        </p:grpSpPr>
        <p:pic>
          <p:nvPicPr>
            <p:cNvPr id="3" name="Picture 3" descr="esqumaSalaTandem1"/>
            <p:cNvPicPr>
              <a:picLocks noChangeAspect="1" noChangeArrowheads="1"/>
            </p:cNvPicPr>
            <p:nvPr/>
          </p:nvPicPr>
          <p:blipFill>
            <a:blip r:embed="rId2">
              <a:lum contrast="5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0" y="153"/>
              <a:ext cx="4524" cy="3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4" descr="40 Sample MC-SNICS Ion Source"/>
            <p:cNvPicPr>
              <a:picLocks noChangeAspect="1" noChangeArrowheads="1"/>
            </p:cNvPicPr>
            <p:nvPr/>
          </p:nvPicPr>
          <p:blipFill>
            <a:blip r:embed="rId3">
              <a:lum brigh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" b="22391"/>
            <a:stretch>
              <a:fillRect/>
            </a:stretch>
          </p:blipFill>
          <p:spPr bwMode="auto">
            <a:xfrm>
              <a:off x="4395" y="1470"/>
              <a:ext cx="790" cy="499"/>
            </a:xfrm>
            <a:prstGeom prst="rect">
              <a:avLst/>
            </a:prstGeom>
            <a:noFill/>
            <a:ln w="9525">
              <a:solidFill>
                <a:srgbClr val="8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CC33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5" descr="RFSour2"/>
            <p:cNvPicPr>
              <a:picLocks noChangeAspect="1" noChangeArrowheads="1"/>
            </p:cNvPicPr>
            <p:nvPr/>
          </p:nvPicPr>
          <p:blipFill>
            <a:blip r:embed="rId4" cstate="print">
              <a:lum brigh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68" r="7990"/>
            <a:stretch>
              <a:fillRect/>
            </a:stretch>
          </p:blipFill>
          <p:spPr bwMode="auto">
            <a:xfrm>
              <a:off x="3653" y="153"/>
              <a:ext cx="699" cy="498"/>
            </a:xfrm>
            <a:prstGeom prst="rect">
              <a:avLst/>
            </a:prstGeom>
            <a:noFill/>
            <a:ln w="9525">
              <a:solidFill>
                <a:srgbClr val="800000"/>
              </a:solidFill>
              <a:miter lim="800000"/>
              <a:headEnd/>
              <a:tailEnd/>
            </a:ln>
            <a:effectLst>
              <a:outerShdw dist="107763" dir="8100000" algn="ctr" rotWithShape="0">
                <a:srgbClr val="CC33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6" descr="TERMINAL"/>
            <p:cNvPicPr>
              <a:picLocks noChangeAspect="1" noChangeArrowheads="1"/>
            </p:cNvPicPr>
            <p:nvPr/>
          </p:nvPicPr>
          <p:blipFill>
            <a:blip r:embed="rId5">
              <a:lum contras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1" y="1427"/>
              <a:ext cx="719" cy="497"/>
            </a:xfrm>
            <a:prstGeom prst="rect">
              <a:avLst/>
            </a:prstGeom>
            <a:noFill/>
            <a:ln w="9525">
              <a:solidFill>
                <a:srgbClr val="800000"/>
              </a:solidFill>
              <a:miter lim="800000"/>
              <a:headEnd/>
              <a:tailEnd/>
            </a:ln>
            <a:effectLst>
              <a:outerShdw dist="107763" dir="18900000" algn="ctr" rotWithShape="0">
                <a:srgbClr val="CC33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7" descr="Rotación deuniversal"/>
            <p:cNvPicPr>
              <a:picLocks noChangeAspect="1" noChangeArrowheads="1"/>
            </p:cNvPicPr>
            <p:nvPr/>
          </p:nvPicPr>
          <p:blipFill>
            <a:blip r:embed="rId6">
              <a:lum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73" b="32240"/>
            <a:stretch>
              <a:fillRect/>
            </a:stretch>
          </p:blipFill>
          <p:spPr bwMode="auto">
            <a:xfrm>
              <a:off x="3885" y="2574"/>
              <a:ext cx="1162" cy="951"/>
            </a:xfrm>
            <a:prstGeom prst="rect">
              <a:avLst/>
            </a:prstGeom>
            <a:noFill/>
            <a:ln w="9525">
              <a:solidFill>
                <a:srgbClr val="800000"/>
              </a:solidFill>
              <a:miter lim="800000"/>
              <a:headEnd/>
              <a:tailEnd/>
            </a:ln>
            <a:effectLst>
              <a:outerShdw dist="107763" dir="13500000" algn="ctr" rotWithShape="0">
                <a:srgbClr val="CC33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9 Grupo"/>
          <p:cNvGrpSpPr>
            <a:grpSpLocks/>
          </p:cNvGrpSpPr>
          <p:nvPr/>
        </p:nvGrpSpPr>
        <p:grpSpPr bwMode="auto">
          <a:xfrm>
            <a:off x="2423592" y="1901197"/>
            <a:ext cx="7448550" cy="4423730"/>
            <a:chOff x="-8358409" y="1900894"/>
            <a:chExt cx="7448550" cy="4423929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358409" y="5877148"/>
              <a:ext cx="7448550" cy="447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11 Elipse"/>
            <p:cNvSpPr/>
            <p:nvPr/>
          </p:nvSpPr>
          <p:spPr bwMode="auto">
            <a:xfrm>
              <a:off x="-3677889" y="2360008"/>
              <a:ext cx="2084388" cy="1428814"/>
            </a:xfrm>
            <a:prstGeom prst="ellipse">
              <a:avLst/>
            </a:prstGeom>
            <a:noFill/>
            <a:ln w="15875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Arial" charset="0"/>
                <a:buNone/>
                <a:defRPr/>
              </a:pPr>
              <a:endParaRPr lang="es-ES_tradnl"/>
            </a:p>
          </p:txBody>
        </p:sp>
        <p:pic>
          <p:nvPicPr>
            <p:cNvPr id="13" name="Picture 1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131720" y="1900894"/>
              <a:ext cx="3228975" cy="2819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4" name="Text Box 1"/>
          <p:cNvSpPr txBox="1">
            <a:spLocks noChangeArrowheads="1"/>
          </p:cNvSpPr>
          <p:nvPr/>
        </p:nvSpPr>
        <p:spPr bwMode="auto">
          <a:xfrm>
            <a:off x="1487488" y="116632"/>
            <a:ext cx="9145016" cy="792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/>
          <a:lstStyle/>
          <a:p>
            <a:pPr>
              <a:buClr>
                <a:srgbClr val="572314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s-ES_tradnl" sz="2800" dirty="0" err="1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Facility</a:t>
            </a:r>
            <a:r>
              <a:rPr lang="es-ES_tradnl" sz="2800" dirty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sz="2800" dirty="0" err="1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Posibilities</a:t>
            </a:r>
            <a:r>
              <a:rPr lang="es-ES_tradnl" sz="2800" dirty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(</a:t>
            </a:r>
            <a:r>
              <a:rPr lang="es-ES_tradnl" sz="2800" dirty="0" err="1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Microbeam</a:t>
            </a:r>
            <a:r>
              <a:rPr lang="es-ES_tradnl" sz="2800" dirty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Line </a:t>
            </a:r>
            <a:r>
              <a:rPr lang="es-ES_tradnl" sz="2800" dirty="0" err="1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EndStation</a:t>
            </a:r>
            <a:r>
              <a:rPr lang="es-ES_tradnl" sz="2800" dirty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  <a:r>
              <a:rPr lang="es-ES_tradnl" sz="4300" dirty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ill Sans MT" pitchFamily="32" charset="0"/>
              </a:rPr>
              <a:t>‏</a:t>
            </a:r>
          </a:p>
        </p:txBody>
      </p:sp>
    </p:spTree>
    <p:extLst>
      <p:ext uri="{BB962C8B-B14F-4D97-AF65-F5344CB8AC3E}">
        <p14:creationId xmlns:p14="http://schemas.microsoft.com/office/powerpoint/2010/main" val="1887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 bwMode="auto">
          <a:xfrm>
            <a:off x="2942920" y="872456"/>
            <a:ext cx="6073775" cy="5076825"/>
            <a:chOff x="870" y="153"/>
            <a:chExt cx="4524" cy="3781"/>
          </a:xfrm>
        </p:grpSpPr>
        <p:pic>
          <p:nvPicPr>
            <p:cNvPr id="3" name="Picture 3" descr="esqumaSalaTandem1"/>
            <p:cNvPicPr>
              <a:picLocks noChangeAspect="1" noChangeArrowheads="1"/>
            </p:cNvPicPr>
            <p:nvPr/>
          </p:nvPicPr>
          <p:blipFill>
            <a:blip r:embed="rId2">
              <a:lum contrast="5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0" y="153"/>
              <a:ext cx="4524" cy="3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4" descr="40 Sample MC-SNICS Ion Source"/>
            <p:cNvPicPr>
              <a:picLocks noChangeAspect="1" noChangeArrowheads="1"/>
            </p:cNvPicPr>
            <p:nvPr/>
          </p:nvPicPr>
          <p:blipFill>
            <a:blip r:embed="rId3">
              <a:lum brigh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" b="22391"/>
            <a:stretch>
              <a:fillRect/>
            </a:stretch>
          </p:blipFill>
          <p:spPr bwMode="auto">
            <a:xfrm>
              <a:off x="4395" y="1470"/>
              <a:ext cx="790" cy="499"/>
            </a:xfrm>
            <a:prstGeom prst="rect">
              <a:avLst/>
            </a:prstGeom>
            <a:noFill/>
            <a:ln w="9525">
              <a:solidFill>
                <a:srgbClr val="8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CC33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5" descr="RFSour2"/>
            <p:cNvPicPr>
              <a:picLocks noChangeAspect="1" noChangeArrowheads="1"/>
            </p:cNvPicPr>
            <p:nvPr/>
          </p:nvPicPr>
          <p:blipFill>
            <a:blip r:embed="rId4" cstate="print">
              <a:lum brigh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68" r="7990"/>
            <a:stretch>
              <a:fillRect/>
            </a:stretch>
          </p:blipFill>
          <p:spPr bwMode="auto">
            <a:xfrm>
              <a:off x="3653" y="153"/>
              <a:ext cx="699" cy="498"/>
            </a:xfrm>
            <a:prstGeom prst="rect">
              <a:avLst/>
            </a:prstGeom>
            <a:noFill/>
            <a:ln w="9525">
              <a:solidFill>
                <a:srgbClr val="800000"/>
              </a:solidFill>
              <a:miter lim="800000"/>
              <a:headEnd/>
              <a:tailEnd/>
            </a:ln>
            <a:effectLst>
              <a:outerShdw dist="107763" dir="8100000" algn="ctr" rotWithShape="0">
                <a:srgbClr val="CC33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6" descr="TERMINAL"/>
            <p:cNvPicPr>
              <a:picLocks noChangeAspect="1" noChangeArrowheads="1"/>
            </p:cNvPicPr>
            <p:nvPr/>
          </p:nvPicPr>
          <p:blipFill>
            <a:blip r:embed="rId5">
              <a:lum contras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1" y="1427"/>
              <a:ext cx="719" cy="497"/>
            </a:xfrm>
            <a:prstGeom prst="rect">
              <a:avLst/>
            </a:prstGeom>
            <a:noFill/>
            <a:ln w="9525">
              <a:solidFill>
                <a:srgbClr val="800000"/>
              </a:solidFill>
              <a:miter lim="800000"/>
              <a:headEnd/>
              <a:tailEnd/>
            </a:ln>
            <a:effectLst>
              <a:outerShdw dist="107763" dir="18900000" algn="ctr" rotWithShape="0">
                <a:srgbClr val="CC33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7" descr="Rotación deuniversal"/>
            <p:cNvPicPr>
              <a:picLocks noChangeAspect="1" noChangeArrowheads="1"/>
            </p:cNvPicPr>
            <p:nvPr/>
          </p:nvPicPr>
          <p:blipFill>
            <a:blip r:embed="rId6">
              <a:lum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73" b="32240"/>
            <a:stretch>
              <a:fillRect/>
            </a:stretch>
          </p:blipFill>
          <p:spPr bwMode="auto">
            <a:xfrm>
              <a:off x="3885" y="2574"/>
              <a:ext cx="1162" cy="951"/>
            </a:xfrm>
            <a:prstGeom prst="rect">
              <a:avLst/>
            </a:prstGeom>
            <a:noFill/>
            <a:ln w="9525">
              <a:solidFill>
                <a:srgbClr val="800000"/>
              </a:solidFill>
              <a:miter lim="800000"/>
              <a:headEnd/>
              <a:tailEnd/>
            </a:ln>
            <a:effectLst>
              <a:outerShdw dist="107763" dir="13500000" algn="ctr" rotWithShape="0">
                <a:srgbClr val="CC33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13 Grupo"/>
          <p:cNvGrpSpPr>
            <a:grpSpLocks/>
          </p:cNvGrpSpPr>
          <p:nvPr/>
        </p:nvGrpSpPr>
        <p:grpSpPr bwMode="auto">
          <a:xfrm>
            <a:off x="4167336" y="1367109"/>
            <a:ext cx="4016896" cy="4917317"/>
            <a:chOff x="3058997" y="1366746"/>
            <a:chExt cx="4016896" cy="4917653"/>
          </a:xfrm>
        </p:grpSpPr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8997" y="5589167"/>
              <a:ext cx="4016896" cy="695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24 Elipse"/>
            <p:cNvSpPr>
              <a:spLocks noChangeArrowheads="1"/>
            </p:cNvSpPr>
            <p:nvPr/>
          </p:nvSpPr>
          <p:spPr bwMode="auto">
            <a:xfrm>
              <a:off x="4555613" y="1366746"/>
              <a:ext cx="1658458" cy="981839"/>
            </a:xfrm>
            <a:prstGeom prst="ellipse">
              <a:avLst/>
            </a:prstGeom>
            <a:noFill/>
            <a:ln w="15875" algn="ctr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es-ES_tradnl"/>
            </a:p>
          </p:txBody>
        </p:sp>
      </p:grpSp>
      <p:sp>
        <p:nvSpPr>
          <p:cNvPr id="24" name="Text Box 1"/>
          <p:cNvSpPr txBox="1">
            <a:spLocks noChangeArrowheads="1"/>
          </p:cNvSpPr>
          <p:nvPr/>
        </p:nvSpPr>
        <p:spPr bwMode="auto">
          <a:xfrm>
            <a:off x="1487488" y="116632"/>
            <a:ext cx="9145016" cy="792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/>
          <a:lstStyle/>
          <a:p>
            <a:pPr>
              <a:buClr>
                <a:srgbClr val="572314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s-ES_tradnl" sz="2800" dirty="0" err="1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Facility</a:t>
            </a:r>
            <a:r>
              <a:rPr lang="es-ES_tradnl" sz="2800" dirty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sz="2800" dirty="0" err="1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Posibilities</a:t>
            </a:r>
            <a:r>
              <a:rPr lang="es-ES_tradnl" sz="2800" dirty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(</a:t>
            </a:r>
            <a:r>
              <a:rPr lang="es-ES_tradnl" sz="2800" dirty="0" err="1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Microbeam</a:t>
            </a:r>
            <a:r>
              <a:rPr lang="es-ES_tradnl" sz="2800" dirty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Line </a:t>
            </a:r>
            <a:r>
              <a:rPr lang="es-ES_tradnl" sz="2800" dirty="0" err="1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EndStation</a:t>
            </a:r>
            <a:r>
              <a:rPr lang="es-ES_tradnl" sz="2800" dirty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  <a:r>
              <a:rPr lang="es-ES_tradnl" sz="4300" dirty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ill Sans MT" pitchFamily="32" charset="0"/>
              </a:rPr>
              <a:t>‏</a:t>
            </a:r>
          </a:p>
        </p:txBody>
      </p:sp>
    </p:spTree>
    <p:extLst>
      <p:ext uri="{BB962C8B-B14F-4D97-AF65-F5344CB8AC3E}">
        <p14:creationId xmlns:p14="http://schemas.microsoft.com/office/powerpoint/2010/main" val="196518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 bwMode="auto">
          <a:xfrm>
            <a:off x="2942920" y="872456"/>
            <a:ext cx="6073775" cy="5076825"/>
            <a:chOff x="870" y="153"/>
            <a:chExt cx="4524" cy="3781"/>
          </a:xfrm>
        </p:grpSpPr>
        <p:pic>
          <p:nvPicPr>
            <p:cNvPr id="3" name="Picture 3" descr="esqumaSalaTandem1"/>
            <p:cNvPicPr>
              <a:picLocks noChangeAspect="1" noChangeArrowheads="1"/>
            </p:cNvPicPr>
            <p:nvPr/>
          </p:nvPicPr>
          <p:blipFill>
            <a:blip r:embed="rId2">
              <a:lum contrast="5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0" y="153"/>
              <a:ext cx="4524" cy="3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4" descr="40 Sample MC-SNICS Ion Source"/>
            <p:cNvPicPr>
              <a:picLocks noChangeAspect="1" noChangeArrowheads="1"/>
            </p:cNvPicPr>
            <p:nvPr/>
          </p:nvPicPr>
          <p:blipFill>
            <a:blip r:embed="rId3">
              <a:lum brigh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" b="22391"/>
            <a:stretch>
              <a:fillRect/>
            </a:stretch>
          </p:blipFill>
          <p:spPr bwMode="auto">
            <a:xfrm>
              <a:off x="4395" y="1470"/>
              <a:ext cx="790" cy="499"/>
            </a:xfrm>
            <a:prstGeom prst="rect">
              <a:avLst/>
            </a:prstGeom>
            <a:noFill/>
            <a:ln w="9525">
              <a:solidFill>
                <a:srgbClr val="8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CC33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5" descr="RFSour2"/>
            <p:cNvPicPr>
              <a:picLocks noChangeAspect="1" noChangeArrowheads="1"/>
            </p:cNvPicPr>
            <p:nvPr/>
          </p:nvPicPr>
          <p:blipFill>
            <a:blip r:embed="rId4" cstate="print">
              <a:lum brigh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68" r="7990"/>
            <a:stretch>
              <a:fillRect/>
            </a:stretch>
          </p:blipFill>
          <p:spPr bwMode="auto">
            <a:xfrm>
              <a:off x="3653" y="153"/>
              <a:ext cx="699" cy="498"/>
            </a:xfrm>
            <a:prstGeom prst="rect">
              <a:avLst/>
            </a:prstGeom>
            <a:noFill/>
            <a:ln w="9525">
              <a:solidFill>
                <a:srgbClr val="800000"/>
              </a:solidFill>
              <a:miter lim="800000"/>
              <a:headEnd/>
              <a:tailEnd/>
            </a:ln>
            <a:effectLst>
              <a:outerShdw dist="107763" dir="8100000" algn="ctr" rotWithShape="0">
                <a:srgbClr val="CC33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6" descr="TERMINAL"/>
            <p:cNvPicPr>
              <a:picLocks noChangeAspect="1" noChangeArrowheads="1"/>
            </p:cNvPicPr>
            <p:nvPr/>
          </p:nvPicPr>
          <p:blipFill>
            <a:blip r:embed="rId5">
              <a:lum contras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1" y="1427"/>
              <a:ext cx="719" cy="497"/>
            </a:xfrm>
            <a:prstGeom prst="rect">
              <a:avLst/>
            </a:prstGeom>
            <a:noFill/>
            <a:ln w="9525">
              <a:solidFill>
                <a:srgbClr val="800000"/>
              </a:solidFill>
              <a:miter lim="800000"/>
              <a:headEnd/>
              <a:tailEnd/>
            </a:ln>
            <a:effectLst>
              <a:outerShdw dist="107763" dir="18900000" algn="ctr" rotWithShape="0">
                <a:srgbClr val="CC33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7" descr="Rotación deuniversal"/>
            <p:cNvPicPr>
              <a:picLocks noChangeAspect="1" noChangeArrowheads="1"/>
            </p:cNvPicPr>
            <p:nvPr/>
          </p:nvPicPr>
          <p:blipFill>
            <a:blip r:embed="rId6">
              <a:lum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73" b="32240"/>
            <a:stretch>
              <a:fillRect/>
            </a:stretch>
          </p:blipFill>
          <p:spPr bwMode="auto">
            <a:xfrm>
              <a:off x="3885" y="2574"/>
              <a:ext cx="1162" cy="951"/>
            </a:xfrm>
            <a:prstGeom prst="rect">
              <a:avLst/>
            </a:prstGeom>
            <a:noFill/>
            <a:ln w="9525">
              <a:solidFill>
                <a:srgbClr val="800000"/>
              </a:solidFill>
              <a:miter lim="800000"/>
              <a:headEnd/>
              <a:tailEnd/>
            </a:ln>
            <a:effectLst>
              <a:outerShdw dist="107763" dir="13500000" algn="ctr" rotWithShape="0">
                <a:srgbClr val="CC33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16 Grupo"/>
          <p:cNvGrpSpPr>
            <a:grpSpLocks/>
          </p:cNvGrpSpPr>
          <p:nvPr/>
        </p:nvGrpSpPr>
        <p:grpSpPr bwMode="auto">
          <a:xfrm>
            <a:off x="3575721" y="1529008"/>
            <a:ext cx="5647581" cy="4924328"/>
            <a:chOff x="2123869" y="1412776"/>
            <a:chExt cx="5647525" cy="4924676"/>
          </a:xfrm>
        </p:grpSpPr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869" y="5589436"/>
              <a:ext cx="5647525" cy="748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28 Elipse"/>
            <p:cNvSpPr>
              <a:spLocks noChangeArrowheads="1"/>
            </p:cNvSpPr>
            <p:nvPr/>
          </p:nvSpPr>
          <p:spPr bwMode="auto">
            <a:xfrm>
              <a:off x="2555911" y="1412776"/>
              <a:ext cx="1214438" cy="1000125"/>
            </a:xfrm>
            <a:prstGeom prst="ellipse">
              <a:avLst/>
            </a:prstGeom>
            <a:solidFill>
              <a:srgbClr val="00B8FF">
                <a:alpha val="0"/>
              </a:srgbClr>
            </a:solidFill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es-ES_tradnl"/>
            </a:p>
          </p:txBody>
        </p:sp>
      </p:grpSp>
      <p:sp>
        <p:nvSpPr>
          <p:cNvPr id="24" name="Text Box 1"/>
          <p:cNvSpPr txBox="1">
            <a:spLocks noChangeArrowheads="1"/>
          </p:cNvSpPr>
          <p:nvPr/>
        </p:nvSpPr>
        <p:spPr bwMode="auto">
          <a:xfrm>
            <a:off x="1487488" y="116632"/>
            <a:ext cx="9145016" cy="792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/>
          <a:lstStyle/>
          <a:p>
            <a:pPr>
              <a:buClr>
                <a:srgbClr val="572314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s-ES_tradnl" sz="2800" dirty="0" err="1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Facility</a:t>
            </a:r>
            <a:r>
              <a:rPr lang="es-ES_tradnl" sz="2800" dirty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sz="2800" dirty="0" err="1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Posibilities</a:t>
            </a:r>
            <a:r>
              <a:rPr lang="es-ES_tradnl" sz="2800" dirty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(</a:t>
            </a:r>
            <a:r>
              <a:rPr lang="es-ES_tradnl" sz="2800" dirty="0" err="1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Microbeam</a:t>
            </a:r>
            <a:r>
              <a:rPr lang="es-ES_tradnl" sz="2800" dirty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Line </a:t>
            </a:r>
            <a:r>
              <a:rPr lang="es-ES_tradnl" sz="2800" dirty="0" err="1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EndStation</a:t>
            </a:r>
            <a:r>
              <a:rPr lang="es-ES_tradnl" sz="2800" dirty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  <a:r>
              <a:rPr lang="es-ES_tradnl" sz="4300" dirty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ill Sans MT" pitchFamily="32" charset="0"/>
              </a:rPr>
              <a:t>‏</a:t>
            </a:r>
          </a:p>
        </p:txBody>
      </p:sp>
    </p:spTree>
    <p:extLst>
      <p:ext uri="{BB962C8B-B14F-4D97-AF65-F5344CB8AC3E}">
        <p14:creationId xmlns:p14="http://schemas.microsoft.com/office/powerpoint/2010/main" val="59889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Esenciales\a-TESIS Radiación\A-PresentaciónTesisRogelio\imágenes\ERS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13" y="3140968"/>
            <a:ext cx="5067300" cy="312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279576" y="260649"/>
            <a:ext cx="7493000" cy="72072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r>
              <a:rPr lang="en-US" sz="3600" dirty="0"/>
              <a:t>1991 :  ERS-1/PRARE Satellite</a:t>
            </a:r>
          </a:p>
        </p:txBody>
      </p:sp>
      <p:sp>
        <p:nvSpPr>
          <p:cNvPr id="5" name="Content Placeholder 7"/>
          <p:cNvSpPr txBox="1">
            <a:spLocks/>
          </p:cNvSpPr>
          <p:nvPr/>
        </p:nvSpPr>
        <p:spPr>
          <a:xfrm>
            <a:off x="2351013" y="792660"/>
            <a:ext cx="7416800" cy="3500437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500" dirty="0">
                <a:latin typeface="Arial" charset="0"/>
              </a:rPr>
              <a:t>July 1991 : </a:t>
            </a:r>
            <a:r>
              <a:rPr lang="en-US" sz="1500" u="sng" dirty="0">
                <a:latin typeface="Arial" charset="0"/>
              </a:rPr>
              <a:t>E</a:t>
            </a:r>
            <a:r>
              <a:rPr lang="en-US" sz="1500" dirty="0">
                <a:latin typeface="Arial" charset="0"/>
              </a:rPr>
              <a:t>arth </a:t>
            </a:r>
            <a:r>
              <a:rPr lang="en-US" sz="1500" u="sng" dirty="0">
                <a:latin typeface="Arial" charset="0"/>
              </a:rPr>
              <a:t>R</a:t>
            </a:r>
            <a:r>
              <a:rPr lang="en-US" sz="1500" dirty="0">
                <a:latin typeface="Arial" charset="0"/>
              </a:rPr>
              <a:t>esource </a:t>
            </a:r>
            <a:r>
              <a:rPr lang="en-US" sz="1500" u="sng" dirty="0">
                <a:latin typeface="Arial" charset="0"/>
              </a:rPr>
              <a:t>S</a:t>
            </a:r>
            <a:r>
              <a:rPr lang="en-US" sz="1500" dirty="0">
                <a:latin typeface="Arial" charset="0"/>
              </a:rPr>
              <a:t>atellite ERS-1 launched into an 784 km sun-synchronous polar orbit.</a:t>
            </a:r>
          </a:p>
          <a:p>
            <a:r>
              <a:rPr lang="en-GB" sz="1500" dirty="0">
                <a:latin typeface="Arial" charset="0"/>
              </a:rPr>
              <a:t>During the 5 days of operation a number of anomalies were noted </a:t>
            </a:r>
            <a:r>
              <a:rPr lang="en-GB" sz="1500" dirty="0" err="1">
                <a:latin typeface="Arial" charset="0"/>
              </a:rPr>
              <a:t>inc.</a:t>
            </a:r>
            <a:r>
              <a:rPr lang="en-GB" sz="1500" dirty="0">
                <a:latin typeface="Arial" charset="0"/>
              </a:rPr>
              <a:t> soft errors and a processor ‘reboot’.</a:t>
            </a:r>
          </a:p>
          <a:p>
            <a:r>
              <a:rPr lang="en-GB" sz="1500" dirty="0">
                <a:latin typeface="Arial" charset="0"/>
              </a:rPr>
              <a:t>After 5 days of operation the PRARE instrument shut down immediately following a transient over-current conditions and could not be restarted.</a:t>
            </a:r>
          </a:p>
          <a:p>
            <a:r>
              <a:rPr lang="en-GB" sz="1500" dirty="0">
                <a:latin typeface="Arial" charset="0"/>
              </a:rPr>
              <a:t>Ground testing identified the possible cause of failure to be semiconductor related (EEPROM, SRAM).</a:t>
            </a:r>
          </a:p>
          <a:p>
            <a:pPr algn="just"/>
            <a:r>
              <a:rPr lang="en-GB" sz="1500" dirty="0">
                <a:latin typeface="Arial" charset="0"/>
              </a:rPr>
              <a:t>Proton irradiation of the engineering model confirmed the failure to be a latch-up in a 64K-bit SDRAM</a:t>
            </a:r>
            <a:endParaRPr lang="en-US" sz="1500" dirty="0"/>
          </a:p>
        </p:txBody>
      </p:sp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7104112" y="6165305"/>
            <a:ext cx="36004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sz="1400" b="1" i="1" dirty="0">
                <a:solidFill>
                  <a:schemeClr val="tx1"/>
                </a:solidFill>
                <a:latin typeface="Calibri" pitchFamily="34" charset="0"/>
              </a:rPr>
              <a:t>From R. </a:t>
            </a:r>
            <a:r>
              <a:rPr lang="en-US" sz="1400" b="1" i="1" dirty="0" err="1">
                <a:solidFill>
                  <a:schemeClr val="tx1"/>
                </a:solidFill>
                <a:latin typeface="Calibri" pitchFamily="34" charset="0"/>
              </a:rPr>
              <a:t>Harboe</a:t>
            </a:r>
            <a:r>
              <a:rPr lang="en-US" sz="1400" b="1" i="1" dirty="0">
                <a:solidFill>
                  <a:schemeClr val="tx1"/>
                </a:solidFill>
                <a:latin typeface="Calibri" pitchFamily="34" charset="0"/>
              </a:rPr>
              <a:t> Sorensen RADWG day 2005</a:t>
            </a:r>
          </a:p>
        </p:txBody>
      </p:sp>
      <p:sp>
        <p:nvSpPr>
          <p:cNvPr id="7" name="TextBox 11"/>
          <p:cNvSpPr txBox="1">
            <a:spLocks noChangeArrowheads="1"/>
          </p:cNvSpPr>
          <p:nvPr/>
        </p:nvSpPr>
        <p:spPr bwMode="auto">
          <a:xfrm>
            <a:off x="2771701" y="6108701"/>
            <a:ext cx="2819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sz="1400" b="1" u="sng" dirty="0">
                <a:solidFill>
                  <a:schemeClr val="tx1"/>
                </a:solidFill>
              </a:rPr>
              <a:t>E</a:t>
            </a:r>
            <a:r>
              <a:rPr lang="en-US" sz="1400" b="1" dirty="0">
                <a:solidFill>
                  <a:schemeClr val="tx1"/>
                </a:solidFill>
              </a:rPr>
              <a:t>arth </a:t>
            </a:r>
            <a:r>
              <a:rPr lang="en-US" sz="1400" b="1" u="sng" dirty="0">
                <a:solidFill>
                  <a:schemeClr val="tx1"/>
                </a:solidFill>
              </a:rPr>
              <a:t>R</a:t>
            </a:r>
            <a:r>
              <a:rPr lang="en-US" sz="1400" b="1" dirty="0">
                <a:solidFill>
                  <a:schemeClr val="tx1"/>
                </a:solidFill>
              </a:rPr>
              <a:t>esource </a:t>
            </a:r>
            <a:r>
              <a:rPr lang="en-US" sz="1400" b="1" u="sng" dirty="0">
                <a:solidFill>
                  <a:schemeClr val="tx1"/>
                </a:solidFill>
              </a:rPr>
              <a:t>S</a:t>
            </a:r>
            <a:r>
              <a:rPr lang="en-US" sz="1400" b="1" dirty="0">
                <a:solidFill>
                  <a:schemeClr val="tx1"/>
                </a:solidFill>
              </a:rPr>
              <a:t>atellite ERS-1</a:t>
            </a:r>
            <a:endParaRPr lang="en-US" sz="14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8" name="TextBox 11"/>
          <p:cNvSpPr txBox="1">
            <a:spLocks noChangeArrowheads="1"/>
          </p:cNvSpPr>
          <p:nvPr/>
        </p:nvSpPr>
        <p:spPr bwMode="auto">
          <a:xfrm>
            <a:off x="6167364" y="5954714"/>
            <a:ext cx="3673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sz="14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PRARE: X band Transceiver</a:t>
            </a:r>
          </a:p>
        </p:txBody>
      </p:sp>
      <p:pic>
        <p:nvPicPr>
          <p:cNvPr id="9" name="Picture 2" descr="C:\Esenciales\a-TESIS Radiación\A-PresentaciónTesisRogelio\imágenes\PRAR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901" y="3753198"/>
            <a:ext cx="32004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308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 bwMode="auto">
          <a:xfrm>
            <a:off x="2942920" y="872456"/>
            <a:ext cx="6073775" cy="5076825"/>
            <a:chOff x="870" y="153"/>
            <a:chExt cx="4524" cy="3781"/>
          </a:xfrm>
        </p:grpSpPr>
        <p:pic>
          <p:nvPicPr>
            <p:cNvPr id="3" name="Picture 3" descr="esqumaSalaTandem1"/>
            <p:cNvPicPr>
              <a:picLocks noChangeAspect="1" noChangeArrowheads="1"/>
            </p:cNvPicPr>
            <p:nvPr/>
          </p:nvPicPr>
          <p:blipFill>
            <a:blip r:embed="rId2">
              <a:lum contrast="5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0" y="153"/>
              <a:ext cx="4524" cy="3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4" descr="40 Sample MC-SNICS Ion Source"/>
            <p:cNvPicPr>
              <a:picLocks noChangeAspect="1" noChangeArrowheads="1"/>
            </p:cNvPicPr>
            <p:nvPr/>
          </p:nvPicPr>
          <p:blipFill>
            <a:blip r:embed="rId3">
              <a:lum brigh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" b="22391"/>
            <a:stretch>
              <a:fillRect/>
            </a:stretch>
          </p:blipFill>
          <p:spPr bwMode="auto">
            <a:xfrm>
              <a:off x="4395" y="1470"/>
              <a:ext cx="790" cy="499"/>
            </a:xfrm>
            <a:prstGeom prst="rect">
              <a:avLst/>
            </a:prstGeom>
            <a:noFill/>
            <a:ln w="9525">
              <a:solidFill>
                <a:srgbClr val="8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CC33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5" descr="RFSour2"/>
            <p:cNvPicPr>
              <a:picLocks noChangeAspect="1" noChangeArrowheads="1"/>
            </p:cNvPicPr>
            <p:nvPr/>
          </p:nvPicPr>
          <p:blipFill>
            <a:blip r:embed="rId4" cstate="print">
              <a:lum brigh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68" r="7990"/>
            <a:stretch>
              <a:fillRect/>
            </a:stretch>
          </p:blipFill>
          <p:spPr bwMode="auto">
            <a:xfrm>
              <a:off x="3653" y="153"/>
              <a:ext cx="699" cy="498"/>
            </a:xfrm>
            <a:prstGeom prst="rect">
              <a:avLst/>
            </a:prstGeom>
            <a:noFill/>
            <a:ln w="9525">
              <a:solidFill>
                <a:srgbClr val="800000"/>
              </a:solidFill>
              <a:miter lim="800000"/>
              <a:headEnd/>
              <a:tailEnd/>
            </a:ln>
            <a:effectLst>
              <a:outerShdw dist="107763" dir="8100000" algn="ctr" rotWithShape="0">
                <a:srgbClr val="CC33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6" descr="TERMINAL"/>
            <p:cNvPicPr>
              <a:picLocks noChangeAspect="1" noChangeArrowheads="1"/>
            </p:cNvPicPr>
            <p:nvPr/>
          </p:nvPicPr>
          <p:blipFill>
            <a:blip r:embed="rId5">
              <a:lum contras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1" y="1427"/>
              <a:ext cx="719" cy="497"/>
            </a:xfrm>
            <a:prstGeom prst="rect">
              <a:avLst/>
            </a:prstGeom>
            <a:noFill/>
            <a:ln w="9525">
              <a:solidFill>
                <a:srgbClr val="800000"/>
              </a:solidFill>
              <a:miter lim="800000"/>
              <a:headEnd/>
              <a:tailEnd/>
            </a:ln>
            <a:effectLst>
              <a:outerShdw dist="107763" dir="18900000" algn="ctr" rotWithShape="0">
                <a:srgbClr val="CC33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7" descr="Rotación deuniversal"/>
            <p:cNvPicPr>
              <a:picLocks noChangeAspect="1" noChangeArrowheads="1"/>
            </p:cNvPicPr>
            <p:nvPr/>
          </p:nvPicPr>
          <p:blipFill>
            <a:blip r:embed="rId6">
              <a:lum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73" b="32240"/>
            <a:stretch>
              <a:fillRect/>
            </a:stretch>
          </p:blipFill>
          <p:spPr bwMode="auto">
            <a:xfrm>
              <a:off x="3885" y="2574"/>
              <a:ext cx="1162" cy="951"/>
            </a:xfrm>
            <a:prstGeom prst="rect">
              <a:avLst/>
            </a:prstGeom>
            <a:noFill/>
            <a:ln w="9525">
              <a:solidFill>
                <a:srgbClr val="800000"/>
              </a:solidFill>
              <a:miter lim="800000"/>
              <a:headEnd/>
              <a:tailEnd/>
            </a:ln>
            <a:effectLst>
              <a:outerShdw dist="107763" dir="13500000" algn="ctr" rotWithShape="0">
                <a:srgbClr val="CC33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19 Grupo"/>
          <p:cNvGrpSpPr>
            <a:grpSpLocks/>
          </p:cNvGrpSpPr>
          <p:nvPr/>
        </p:nvGrpSpPr>
        <p:grpSpPr bwMode="auto">
          <a:xfrm>
            <a:off x="3440252" y="4509120"/>
            <a:ext cx="4429409" cy="1831662"/>
            <a:chOff x="2348298" y="4508410"/>
            <a:chExt cx="4429369" cy="1832395"/>
          </a:xfrm>
        </p:grpSpPr>
        <p:pic>
          <p:nvPicPr>
            <p:cNvPr id="21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7819" y="5516926"/>
              <a:ext cx="3789848" cy="823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30 Elipse"/>
            <p:cNvSpPr>
              <a:spLocks noChangeArrowheads="1"/>
            </p:cNvSpPr>
            <p:nvPr/>
          </p:nvSpPr>
          <p:spPr bwMode="auto">
            <a:xfrm>
              <a:off x="2348298" y="4508410"/>
              <a:ext cx="1071563" cy="700087"/>
            </a:xfrm>
            <a:prstGeom prst="ellipse">
              <a:avLst/>
            </a:prstGeom>
            <a:noFill/>
            <a:ln w="15875" algn="ctr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es-ES_tradnl"/>
            </a:p>
          </p:txBody>
        </p:sp>
      </p:grpSp>
      <p:sp>
        <p:nvSpPr>
          <p:cNvPr id="24" name="Text Box 1"/>
          <p:cNvSpPr txBox="1">
            <a:spLocks noChangeArrowheads="1"/>
          </p:cNvSpPr>
          <p:nvPr/>
        </p:nvSpPr>
        <p:spPr bwMode="auto">
          <a:xfrm>
            <a:off x="1487488" y="116632"/>
            <a:ext cx="9145016" cy="792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/>
          <a:lstStyle/>
          <a:p>
            <a:pPr>
              <a:buClr>
                <a:srgbClr val="572314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s-ES_tradnl" sz="2800" dirty="0" err="1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Facility</a:t>
            </a:r>
            <a:r>
              <a:rPr lang="es-ES_tradnl" sz="2800" dirty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sz="2800" dirty="0" err="1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Posibilities</a:t>
            </a:r>
            <a:r>
              <a:rPr lang="es-ES_tradnl" sz="2800" dirty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(</a:t>
            </a:r>
            <a:r>
              <a:rPr lang="es-ES_tradnl" sz="2800" dirty="0" err="1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Microbeam</a:t>
            </a:r>
            <a:r>
              <a:rPr lang="es-ES_tradnl" sz="2800" dirty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Line </a:t>
            </a:r>
            <a:r>
              <a:rPr lang="es-ES_tradnl" sz="2800" dirty="0" err="1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EndStation</a:t>
            </a:r>
            <a:r>
              <a:rPr lang="es-ES_tradnl" sz="2800" dirty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  <a:r>
              <a:rPr lang="es-ES_tradnl" sz="4300" dirty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ill Sans MT" pitchFamily="32" charset="0"/>
              </a:rPr>
              <a:t>‏</a:t>
            </a:r>
          </a:p>
        </p:txBody>
      </p:sp>
    </p:spTree>
    <p:extLst>
      <p:ext uri="{BB962C8B-B14F-4D97-AF65-F5344CB8AC3E}">
        <p14:creationId xmlns:p14="http://schemas.microsoft.com/office/powerpoint/2010/main" val="356799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22 Imagen" descr="Excel-microsonda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946" y="943882"/>
            <a:ext cx="4356100" cy="501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 Box 1"/>
          <p:cNvSpPr txBox="1">
            <a:spLocks noChangeArrowheads="1"/>
          </p:cNvSpPr>
          <p:nvPr/>
        </p:nvSpPr>
        <p:spPr bwMode="auto">
          <a:xfrm>
            <a:off x="1487488" y="116632"/>
            <a:ext cx="9145016" cy="792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/>
          <a:lstStyle/>
          <a:p>
            <a:pPr>
              <a:buClr>
                <a:srgbClr val="572314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s-ES_tradnl" sz="2800" dirty="0" err="1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Facility</a:t>
            </a:r>
            <a:r>
              <a:rPr lang="es-ES_tradnl" sz="2800" dirty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sz="2800" dirty="0" err="1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Posibilities</a:t>
            </a:r>
            <a:r>
              <a:rPr lang="es-ES_tradnl" sz="2800" dirty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(</a:t>
            </a:r>
            <a:r>
              <a:rPr lang="es-ES_tradnl" sz="2800" dirty="0" err="1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Microbeam</a:t>
            </a:r>
            <a:r>
              <a:rPr lang="es-ES_tradnl" sz="2800" dirty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Line </a:t>
            </a:r>
            <a:r>
              <a:rPr lang="es-ES_tradnl" sz="2800" dirty="0" err="1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EndStation</a:t>
            </a:r>
            <a:r>
              <a:rPr lang="es-ES_tradnl" sz="2800" dirty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  <a:r>
              <a:rPr lang="es-ES_tradnl" sz="4300" dirty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ill Sans MT" pitchFamily="32" charset="0"/>
              </a:rPr>
              <a:t>‏</a:t>
            </a:r>
          </a:p>
        </p:txBody>
      </p:sp>
    </p:spTree>
    <p:extLst>
      <p:ext uri="{BB962C8B-B14F-4D97-AF65-F5344CB8AC3E}">
        <p14:creationId xmlns:p14="http://schemas.microsoft.com/office/powerpoint/2010/main" val="282155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559497" y="882586"/>
            <a:ext cx="41660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low</a:t>
            </a:r>
            <a:r>
              <a:rPr lang="es-ES" dirty="0"/>
              <a:t> </a:t>
            </a:r>
            <a:r>
              <a:rPr lang="es-ES" dirty="0" err="1"/>
              <a:t>energy</a:t>
            </a:r>
            <a:r>
              <a:rPr lang="es-ES" dirty="0"/>
              <a:t> </a:t>
            </a:r>
            <a:r>
              <a:rPr lang="es-ES" dirty="0" err="1"/>
              <a:t>ions</a:t>
            </a:r>
            <a:r>
              <a:rPr lang="es-ES" dirty="0"/>
              <a:t>, NIEL</a:t>
            </a:r>
          </a:p>
          <a:p>
            <a:r>
              <a:rPr lang="es-ES" dirty="0" err="1"/>
              <a:t>calculus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mandatory</a:t>
            </a:r>
            <a:r>
              <a:rPr lang="es-ES" dirty="0"/>
              <a:t>:</a:t>
            </a:r>
          </a:p>
          <a:p>
            <a:r>
              <a:rPr lang="es-ES" dirty="0"/>
              <a:t>-</a:t>
            </a:r>
            <a:r>
              <a:rPr lang="es-ES" dirty="0" err="1"/>
              <a:t>The</a:t>
            </a:r>
            <a:r>
              <a:rPr lang="es-ES" dirty="0"/>
              <a:t> ion </a:t>
            </a:r>
            <a:r>
              <a:rPr lang="es-ES" dirty="0" err="1"/>
              <a:t>stops</a:t>
            </a:r>
            <a:r>
              <a:rPr lang="es-ES" dirty="0"/>
              <a:t> in </a:t>
            </a:r>
            <a:r>
              <a:rPr lang="es-ES" dirty="0" err="1"/>
              <a:t>the</a:t>
            </a:r>
            <a:r>
              <a:rPr lang="es-ES" dirty="0"/>
              <a:t> target</a:t>
            </a:r>
          </a:p>
          <a:p>
            <a:r>
              <a:rPr lang="es-ES" dirty="0"/>
              <a:t>-</a:t>
            </a:r>
            <a:r>
              <a:rPr lang="es-ES" dirty="0" err="1"/>
              <a:t>Low</a:t>
            </a:r>
            <a:r>
              <a:rPr lang="es-ES" dirty="0"/>
              <a:t> </a:t>
            </a:r>
            <a:r>
              <a:rPr lang="es-ES" dirty="0" err="1"/>
              <a:t>energy</a:t>
            </a:r>
            <a:r>
              <a:rPr lang="es-ES" dirty="0"/>
              <a:t> </a:t>
            </a:r>
            <a:r>
              <a:rPr lang="es-ES" dirty="0" err="1"/>
              <a:t>means</a:t>
            </a:r>
            <a:r>
              <a:rPr lang="es-ES" dirty="0"/>
              <a:t> </a:t>
            </a:r>
            <a:r>
              <a:rPr lang="es-ES" dirty="0" err="1"/>
              <a:t>low</a:t>
            </a:r>
            <a:r>
              <a:rPr lang="es-ES" dirty="0"/>
              <a:t> </a:t>
            </a:r>
          </a:p>
          <a:p>
            <a:r>
              <a:rPr lang="es-ES" dirty="0" err="1"/>
              <a:t>penetration</a:t>
            </a:r>
            <a:r>
              <a:rPr lang="es-ES" dirty="0"/>
              <a:t> </a:t>
            </a:r>
            <a:r>
              <a:rPr lang="es-ES" dirty="0" err="1"/>
              <a:t>depth</a:t>
            </a:r>
            <a:r>
              <a:rPr lang="es-ES" dirty="0"/>
              <a:t> so </a:t>
            </a:r>
            <a:r>
              <a:rPr lang="es-ES" dirty="0" err="1"/>
              <a:t>vacancies</a:t>
            </a:r>
            <a:r>
              <a:rPr lang="es-ES" dirty="0"/>
              <a:t> can </a:t>
            </a:r>
            <a:r>
              <a:rPr lang="es-ES" dirty="0" err="1"/>
              <a:t>diffuse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active </a:t>
            </a:r>
            <a:r>
              <a:rPr lang="es-ES" dirty="0" err="1"/>
              <a:t>volumes</a:t>
            </a:r>
            <a:endParaRPr lang="es-ES" dirty="0"/>
          </a:p>
        </p:txBody>
      </p:sp>
      <p:sp>
        <p:nvSpPr>
          <p:cNvPr id="3" name="24 CuadroTexto"/>
          <p:cNvSpPr txBox="1">
            <a:spLocks noChangeArrowheads="1"/>
          </p:cNvSpPr>
          <p:nvPr/>
        </p:nvSpPr>
        <p:spPr bwMode="auto">
          <a:xfrm>
            <a:off x="3287688" y="6084004"/>
            <a:ext cx="73543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9pPr>
          </a:lstStyle>
          <a:p>
            <a:pPr algn="just"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 sz="900" b="1" i="1" dirty="0" err="1">
                <a:solidFill>
                  <a:schemeClr val="tx1"/>
                </a:solidFill>
              </a:rPr>
              <a:t>The</a:t>
            </a:r>
            <a:r>
              <a:rPr lang="es-ES" sz="900" b="1" i="1" dirty="0">
                <a:solidFill>
                  <a:schemeClr val="tx1"/>
                </a:solidFill>
              </a:rPr>
              <a:t> </a:t>
            </a:r>
            <a:r>
              <a:rPr lang="es-ES" sz="900" b="1" i="1" dirty="0" err="1">
                <a:solidFill>
                  <a:schemeClr val="tx1"/>
                </a:solidFill>
              </a:rPr>
              <a:t>Simulation</a:t>
            </a:r>
            <a:r>
              <a:rPr lang="es-ES" sz="900" b="1" i="1" dirty="0">
                <a:solidFill>
                  <a:schemeClr val="tx1"/>
                </a:solidFill>
              </a:rPr>
              <a:t> of </a:t>
            </a:r>
            <a:r>
              <a:rPr lang="es-ES" sz="900" b="1" i="1" dirty="0" err="1">
                <a:solidFill>
                  <a:schemeClr val="tx1"/>
                </a:solidFill>
              </a:rPr>
              <a:t>Damage</a:t>
            </a:r>
            <a:r>
              <a:rPr lang="es-ES" sz="900" b="1" i="1" dirty="0">
                <a:solidFill>
                  <a:schemeClr val="tx1"/>
                </a:solidFill>
              </a:rPr>
              <a:t> </a:t>
            </a:r>
            <a:r>
              <a:rPr lang="es-ES" sz="900" b="1" i="1" dirty="0" err="1">
                <a:solidFill>
                  <a:schemeClr val="tx1"/>
                </a:solidFill>
              </a:rPr>
              <a:t>Tracks</a:t>
            </a:r>
            <a:r>
              <a:rPr lang="es-ES" sz="900" b="1" i="1" dirty="0">
                <a:solidFill>
                  <a:schemeClr val="tx1"/>
                </a:solidFill>
              </a:rPr>
              <a:t> in </a:t>
            </a:r>
            <a:r>
              <a:rPr lang="es-ES" sz="900" b="1" i="1" dirty="0" err="1">
                <a:solidFill>
                  <a:schemeClr val="tx1"/>
                </a:solidFill>
              </a:rPr>
              <a:t>Silicon</a:t>
            </a:r>
            <a:r>
              <a:rPr lang="es-ES" sz="900" b="1" i="1" dirty="0">
                <a:solidFill>
                  <a:schemeClr val="tx1"/>
                </a:solidFill>
              </a:rPr>
              <a:t>. </a:t>
            </a:r>
            <a:r>
              <a:rPr lang="es-ES" sz="900" dirty="0" err="1">
                <a:solidFill>
                  <a:schemeClr val="tx1"/>
                </a:solidFill>
              </a:rPr>
              <a:t>S.R.Messenger</a:t>
            </a:r>
            <a:r>
              <a:rPr lang="es-ES" sz="900" dirty="0">
                <a:solidFill>
                  <a:schemeClr val="tx1"/>
                </a:solidFill>
              </a:rPr>
              <a:t> et al, </a:t>
            </a:r>
            <a:r>
              <a:rPr lang="es-ES" sz="900" b="1" dirty="0">
                <a:solidFill>
                  <a:schemeClr val="tx1"/>
                </a:solidFill>
              </a:rPr>
              <a:t>IEEE </a:t>
            </a:r>
            <a:r>
              <a:rPr lang="es-ES" sz="900" b="1" dirty="0" err="1">
                <a:solidFill>
                  <a:schemeClr val="tx1"/>
                </a:solidFill>
              </a:rPr>
              <a:t>Transactions</a:t>
            </a:r>
            <a:r>
              <a:rPr lang="es-ES" sz="900" b="1" dirty="0">
                <a:solidFill>
                  <a:schemeClr val="tx1"/>
                </a:solidFill>
              </a:rPr>
              <a:t> </a:t>
            </a:r>
            <a:r>
              <a:rPr lang="es-ES" sz="900" b="1" dirty="0" err="1">
                <a:solidFill>
                  <a:schemeClr val="tx1"/>
                </a:solidFill>
              </a:rPr>
              <a:t>on</a:t>
            </a:r>
            <a:r>
              <a:rPr lang="es-ES" sz="900" b="1" dirty="0">
                <a:solidFill>
                  <a:schemeClr val="tx1"/>
                </a:solidFill>
              </a:rPr>
              <a:t> Nuclear </a:t>
            </a:r>
            <a:r>
              <a:rPr lang="es-ES" sz="900" b="1" dirty="0" err="1">
                <a:solidFill>
                  <a:schemeClr val="tx1"/>
                </a:solidFill>
              </a:rPr>
              <a:t>Science</a:t>
            </a:r>
            <a:r>
              <a:rPr lang="es-ES" sz="900" b="1" dirty="0">
                <a:solidFill>
                  <a:schemeClr val="tx1"/>
                </a:solidFill>
              </a:rPr>
              <a:t>, 51(5):2846-2850, 2004</a:t>
            </a:r>
            <a:r>
              <a:rPr lang="es-ES" sz="900" dirty="0">
                <a:solidFill>
                  <a:schemeClr val="tx1"/>
                </a:solidFill>
              </a:rPr>
              <a:t>.</a:t>
            </a:r>
          </a:p>
          <a:p>
            <a:pPr algn="just"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 sz="900" b="1" dirty="0" err="1">
                <a:solidFill>
                  <a:schemeClr val="tx1"/>
                </a:solidFill>
              </a:rPr>
              <a:t>Nonionizing</a:t>
            </a:r>
            <a:r>
              <a:rPr lang="es-ES" sz="900" b="1" dirty="0">
                <a:solidFill>
                  <a:schemeClr val="tx1"/>
                </a:solidFill>
              </a:rPr>
              <a:t> </a:t>
            </a:r>
            <a:r>
              <a:rPr lang="es-ES" sz="900" b="1" dirty="0" err="1">
                <a:solidFill>
                  <a:schemeClr val="tx1"/>
                </a:solidFill>
              </a:rPr>
              <a:t>Energy</a:t>
            </a:r>
            <a:r>
              <a:rPr lang="es-ES" sz="900" b="1" dirty="0">
                <a:solidFill>
                  <a:schemeClr val="tx1"/>
                </a:solidFill>
              </a:rPr>
              <a:t> </a:t>
            </a:r>
            <a:r>
              <a:rPr lang="es-ES" sz="900" b="1" dirty="0" err="1">
                <a:solidFill>
                  <a:schemeClr val="tx1"/>
                </a:solidFill>
              </a:rPr>
              <a:t>Loss</a:t>
            </a:r>
            <a:r>
              <a:rPr lang="es-ES" sz="900" b="1" dirty="0">
                <a:solidFill>
                  <a:schemeClr val="tx1"/>
                </a:solidFill>
              </a:rPr>
              <a:t> (NIEL) </a:t>
            </a:r>
            <a:r>
              <a:rPr lang="es-ES" sz="900" b="1" dirty="0" err="1">
                <a:solidFill>
                  <a:schemeClr val="tx1"/>
                </a:solidFill>
              </a:rPr>
              <a:t>for</a:t>
            </a:r>
            <a:r>
              <a:rPr lang="es-ES" sz="900" b="1" dirty="0">
                <a:solidFill>
                  <a:schemeClr val="tx1"/>
                </a:solidFill>
              </a:rPr>
              <a:t> Heavy </a:t>
            </a:r>
            <a:r>
              <a:rPr lang="es-ES" sz="900" b="1" dirty="0" err="1">
                <a:solidFill>
                  <a:schemeClr val="tx1"/>
                </a:solidFill>
              </a:rPr>
              <a:t>Ions</a:t>
            </a:r>
            <a:r>
              <a:rPr lang="es-ES" sz="900" dirty="0">
                <a:solidFill>
                  <a:schemeClr val="tx1"/>
                </a:solidFill>
              </a:rPr>
              <a:t>, </a:t>
            </a:r>
            <a:r>
              <a:rPr lang="es-ES" sz="900" dirty="0" err="1">
                <a:solidFill>
                  <a:schemeClr val="tx1"/>
                </a:solidFill>
              </a:rPr>
              <a:t>S.R.Messenger</a:t>
            </a:r>
            <a:r>
              <a:rPr lang="es-ES" sz="900" dirty="0">
                <a:solidFill>
                  <a:schemeClr val="tx1"/>
                </a:solidFill>
              </a:rPr>
              <a:t> et al., </a:t>
            </a:r>
            <a:r>
              <a:rPr lang="es-ES" sz="900" b="1" dirty="0">
                <a:solidFill>
                  <a:schemeClr val="tx1"/>
                </a:solidFill>
              </a:rPr>
              <a:t>IEEE </a:t>
            </a:r>
            <a:r>
              <a:rPr lang="es-ES" sz="900" b="1" dirty="0" err="1">
                <a:solidFill>
                  <a:schemeClr val="tx1"/>
                </a:solidFill>
              </a:rPr>
              <a:t>Transactions</a:t>
            </a:r>
            <a:r>
              <a:rPr lang="es-ES" sz="900" b="1" dirty="0">
                <a:solidFill>
                  <a:schemeClr val="tx1"/>
                </a:solidFill>
              </a:rPr>
              <a:t> </a:t>
            </a:r>
            <a:r>
              <a:rPr lang="es-ES" sz="900" b="1" dirty="0" err="1">
                <a:solidFill>
                  <a:schemeClr val="tx1"/>
                </a:solidFill>
              </a:rPr>
              <a:t>on</a:t>
            </a:r>
            <a:r>
              <a:rPr lang="es-ES" sz="900" b="1" dirty="0">
                <a:solidFill>
                  <a:schemeClr val="tx1"/>
                </a:solidFill>
              </a:rPr>
              <a:t> Nuclear </a:t>
            </a:r>
            <a:r>
              <a:rPr lang="es-ES" sz="900" b="1" dirty="0" err="1">
                <a:solidFill>
                  <a:schemeClr val="tx1"/>
                </a:solidFill>
              </a:rPr>
              <a:t>Science</a:t>
            </a:r>
            <a:r>
              <a:rPr lang="es-ES" sz="900" b="1" dirty="0">
                <a:solidFill>
                  <a:schemeClr val="tx1"/>
                </a:solidFill>
              </a:rPr>
              <a:t> , 46(6):1595-1602, 1999.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492" y="3068960"/>
            <a:ext cx="4173013" cy="3088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1487488" y="188640"/>
            <a:ext cx="9145016" cy="792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/>
          <a:lstStyle/>
          <a:p>
            <a:pPr>
              <a:buClr>
                <a:srgbClr val="572314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s-ES_tradnl" sz="2800" dirty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NIEL </a:t>
            </a:r>
            <a:r>
              <a:rPr lang="es-ES_tradnl" sz="2800" dirty="0" err="1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Simulations</a:t>
            </a:r>
            <a:endParaRPr lang="es-ES_tradnl" sz="4300" dirty="0">
              <a:solidFill>
                <a:srgbClr val="57231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ill Sans MT" pitchFamily="32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559496" y="2732728"/>
            <a:ext cx="30635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SRIM simple </a:t>
            </a:r>
            <a:r>
              <a:rPr lang="es-ES" dirty="0" err="1"/>
              <a:t>calculus</a:t>
            </a:r>
            <a:endParaRPr lang="es-ES" dirty="0"/>
          </a:p>
          <a:p>
            <a:r>
              <a:rPr lang="es-ES" dirty="0"/>
              <a:t>-</a:t>
            </a:r>
            <a:r>
              <a:rPr lang="es-ES" dirty="0" err="1"/>
              <a:t>Simulation</a:t>
            </a:r>
            <a:r>
              <a:rPr lang="es-ES" dirty="0"/>
              <a:t> </a:t>
            </a:r>
            <a:r>
              <a:rPr lang="es-ES" dirty="0" err="1"/>
              <a:t>obtains</a:t>
            </a:r>
            <a:r>
              <a:rPr lang="es-ES" dirty="0"/>
              <a:t> #</a:t>
            </a:r>
            <a:r>
              <a:rPr lang="es-ES" dirty="0" err="1"/>
              <a:t>vacancies</a:t>
            </a:r>
            <a:endParaRPr lang="es-ES" dirty="0"/>
          </a:p>
          <a:p>
            <a:r>
              <a:rPr lang="es-ES" dirty="0"/>
              <a:t>-</a:t>
            </a:r>
            <a:r>
              <a:rPr lang="es-ES" dirty="0" err="1"/>
              <a:t>Kinchin-Pease</a:t>
            </a:r>
            <a:r>
              <a:rPr lang="es-ES" dirty="0"/>
              <a:t> </a:t>
            </a:r>
            <a:r>
              <a:rPr lang="es-ES" dirty="0" err="1"/>
              <a:t>hypothesis</a:t>
            </a:r>
            <a:r>
              <a:rPr lang="es-ES" dirty="0"/>
              <a:t>:</a:t>
            </a:r>
          </a:p>
          <a:p>
            <a:endParaRPr lang="es-ES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464" y="404664"/>
            <a:ext cx="4425041" cy="2651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302" y="3645024"/>
            <a:ext cx="3295650" cy="156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1487488" y="5085185"/>
            <a:ext cx="51845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Symbol" pitchFamily="18" charset="2"/>
              </a:rPr>
              <a:t>r</a:t>
            </a:r>
            <a:r>
              <a:rPr lang="es-ES" sz="1400" dirty="0"/>
              <a:t>:Si </a:t>
            </a:r>
            <a:r>
              <a:rPr lang="es-ES" sz="1400" dirty="0" err="1"/>
              <a:t>density</a:t>
            </a:r>
            <a:endParaRPr lang="es-ES" sz="1400" dirty="0"/>
          </a:p>
          <a:p>
            <a:r>
              <a:rPr lang="es-ES" sz="1400" dirty="0" err="1"/>
              <a:t>n</a:t>
            </a:r>
            <a:r>
              <a:rPr lang="es-ES" sz="1400" baseline="-25000" dirty="0" err="1"/>
              <a:t>d</a:t>
            </a:r>
            <a:r>
              <a:rPr lang="es-ES" sz="1400" dirty="0"/>
              <a:t>(z): lineal </a:t>
            </a:r>
            <a:r>
              <a:rPr lang="es-ES" sz="1400" dirty="0" err="1"/>
              <a:t>vacancy</a:t>
            </a:r>
            <a:r>
              <a:rPr lang="es-ES" sz="1400" dirty="0"/>
              <a:t> </a:t>
            </a:r>
            <a:r>
              <a:rPr lang="es-ES" sz="1400" dirty="0" err="1"/>
              <a:t>rate</a:t>
            </a:r>
            <a:r>
              <a:rPr lang="es-ES" sz="1400" dirty="0"/>
              <a:t> (#/cm) </a:t>
            </a:r>
            <a:r>
              <a:rPr lang="es-ES" sz="1400" dirty="0" err="1"/>
              <a:t>by</a:t>
            </a:r>
            <a:r>
              <a:rPr lang="es-ES" sz="1400" dirty="0"/>
              <a:t> </a:t>
            </a:r>
            <a:r>
              <a:rPr lang="es-ES" sz="1400" dirty="0" err="1"/>
              <a:t>direct</a:t>
            </a:r>
            <a:r>
              <a:rPr lang="es-ES" sz="1400" dirty="0"/>
              <a:t> hit &amp; </a:t>
            </a:r>
            <a:r>
              <a:rPr lang="es-ES" sz="1400" dirty="0" err="1"/>
              <a:t>recoil</a:t>
            </a:r>
            <a:endParaRPr lang="es-ES" sz="1400" dirty="0"/>
          </a:p>
          <a:p>
            <a:r>
              <a:rPr lang="es-ES" sz="1400" dirty="0"/>
              <a:t>M: </a:t>
            </a:r>
            <a:r>
              <a:rPr lang="es-ES" sz="1400" dirty="0" err="1"/>
              <a:t>energy</a:t>
            </a:r>
            <a:r>
              <a:rPr lang="es-ES" sz="1400" dirty="0"/>
              <a:t> per </a:t>
            </a:r>
            <a:r>
              <a:rPr lang="es-ES" sz="1400" dirty="0" err="1"/>
              <a:t>vacancy</a:t>
            </a:r>
            <a:r>
              <a:rPr lang="es-ES" sz="1400" dirty="0"/>
              <a:t> </a:t>
            </a:r>
            <a:r>
              <a:rPr lang="es-ES" sz="1400" dirty="0" err="1"/>
              <a:t>creation</a:t>
            </a:r>
            <a:r>
              <a:rPr lang="es-ES" sz="1400" dirty="0"/>
              <a:t> </a:t>
            </a:r>
            <a:r>
              <a:rPr lang="es-ES" sz="1400" dirty="0" err="1"/>
              <a:t>event</a:t>
            </a:r>
            <a:endParaRPr lang="es-ES" sz="1400" dirty="0"/>
          </a:p>
          <a:p>
            <a:r>
              <a:rPr lang="es-ES" sz="1400" dirty="0" err="1"/>
              <a:t>Td</a:t>
            </a:r>
            <a:r>
              <a:rPr lang="es-ES" sz="1400" dirty="0"/>
              <a:t>: </a:t>
            </a:r>
            <a:r>
              <a:rPr lang="es-ES" sz="1400" dirty="0" err="1"/>
              <a:t>vacancy</a:t>
            </a:r>
            <a:r>
              <a:rPr lang="es-ES" sz="1400" dirty="0"/>
              <a:t> </a:t>
            </a:r>
            <a:r>
              <a:rPr lang="es-ES" sz="1400" dirty="0" err="1"/>
              <a:t>energy</a:t>
            </a:r>
            <a:r>
              <a:rPr lang="es-ES" sz="1400" dirty="0"/>
              <a:t> </a:t>
            </a:r>
            <a:r>
              <a:rPr lang="es-ES" sz="1400" dirty="0" err="1"/>
              <a:t>threshold</a:t>
            </a:r>
            <a:r>
              <a:rPr lang="es-ES" sz="1400" dirty="0"/>
              <a:t> (21 eV in Si)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5921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Esenciales\a-TESIS Radiación\anexos\apend4\imagenes\NIELOxigeno18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900" y="3860801"/>
            <a:ext cx="3651250" cy="261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976" y="2263775"/>
            <a:ext cx="2054225" cy="66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2811463"/>
            <a:ext cx="35687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8 CuadroTexto"/>
          <p:cNvSpPr txBox="1">
            <a:spLocks noChangeArrowheads="1"/>
          </p:cNvSpPr>
          <p:nvPr/>
        </p:nvSpPr>
        <p:spPr bwMode="auto">
          <a:xfrm>
            <a:off x="6837364" y="2420939"/>
            <a:ext cx="3290887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 sz="1400" b="1" dirty="0">
                <a:solidFill>
                  <a:srgbClr val="C00000"/>
                </a:solidFill>
              </a:rPr>
              <a:t>In active </a:t>
            </a:r>
            <a:r>
              <a:rPr lang="es-ES" sz="1400" b="1" dirty="0" err="1">
                <a:solidFill>
                  <a:srgbClr val="C00000"/>
                </a:solidFill>
              </a:rPr>
              <a:t>volume</a:t>
            </a:r>
            <a:r>
              <a:rPr lang="es-ES" sz="1400" b="1" dirty="0">
                <a:solidFill>
                  <a:srgbClr val="C00000"/>
                </a:solidFill>
              </a:rPr>
              <a:t> (hasta 3 </a:t>
            </a:r>
            <a:r>
              <a:rPr lang="es-ES" sz="1400" b="1" dirty="0">
                <a:solidFill>
                  <a:srgbClr val="C00000"/>
                </a:solidFill>
                <a:latin typeface="Symbol" pitchFamily="18" charset="2"/>
              </a:rPr>
              <a:t>m</a:t>
            </a:r>
            <a:r>
              <a:rPr lang="es-ES" sz="1400" b="1" dirty="0">
                <a:solidFill>
                  <a:srgbClr val="C00000"/>
                </a:solidFill>
              </a:rPr>
              <a:t>m)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 sz="1400" b="1" dirty="0">
                <a:solidFill>
                  <a:srgbClr val="C00000"/>
                </a:solidFill>
              </a:rPr>
              <a:t>DDD ~ 1E-3 TID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 sz="1400" b="1" dirty="0">
                <a:solidFill>
                  <a:srgbClr val="C00000"/>
                </a:solidFill>
              </a:rPr>
              <a:t>   At </a:t>
            </a:r>
            <a:r>
              <a:rPr lang="es-ES" sz="1400" b="1" dirty="0" err="1">
                <a:solidFill>
                  <a:srgbClr val="C00000"/>
                </a:solidFill>
              </a:rPr>
              <a:t>low</a:t>
            </a:r>
            <a:r>
              <a:rPr lang="es-ES" sz="1400" b="1" dirty="0">
                <a:solidFill>
                  <a:srgbClr val="C00000"/>
                </a:solidFill>
              </a:rPr>
              <a:t> </a:t>
            </a:r>
            <a:r>
              <a:rPr lang="es-ES" sz="1400" b="1" dirty="0" err="1">
                <a:solidFill>
                  <a:srgbClr val="C00000"/>
                </a:solidFill>
              </a:rPr>
              <a:t>depth</a:t>
            </a:r>
            <a:r>
              <a:rPr lang="es-ES" sz="1400" b="1" dirty="0">
                <a:solidFill>
                  <a:srgbClr val="C00000"/>
                </a:solidFill>
              </a:rPr>
              <a:t> (10 </a:t>
            </a:r>
            <a:r>
              <a:rPr lang="es-ES" sz="1400" b="1" dirty="0">
                <a:solidFill>
                  <a:srgbClr val="C00000"/>
                </a:solidFill>
                <a:latin typeface="Symbol" pitchFamily="18" charset="2"/>
              </a:rPr>
              <a:t>m</a:t>
            </a:r>
            <a:r>
              <a:rPr lang="es-ES" sz="1400" b="1" dirty="0">
                <a:solidFill>
                  <a:srgbClr val="C00000"/>
                </a:solidFill>
              </a:rPr>
              <a:t>m)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 sz="1400" b="1" dirty="0">
                <a:solidFill>
                  <a:srgbClr val="C00000"/>
                </a:solidFill>
              </a:rPr>
              <a:t>DDD </a:t>
            </a:r>
            <a:r>
              <a:rPr lang="es-ES" sz="1400" b="1" dirty="0" err="1">
                <a:solidFill>
                  <a:srgbClr val="C00000"/>
                </a:solidFill>
              </a:rPr>
              <a:t>dominant</a:t>
            </a:r>
            <a:endParaRPr lang="es-ES" sz="1400" b="1" dirty="0">
              <a:solidFill>
                <a:srgbClr val="C00000"/>
              </a:solidFill>
            </a:endParaRPr>
          </a:p>
        </p:txBody>
      </p:sp>
      <p:grpSp>
        <p:nvGrpSpPr>
          <p:cNvPr id="8" name="8 Grupo"/>
          <p:cNvGrpSpPr>
            <a:grpSpLocks/>
          </p:cNvGrpSpPr>
          <p:nvPr/>
        </p:nvGrpSpPr>
        <p:grpSpPr bwMode="auto">
          <a:xfrm>
            <a:off x="2528888" y="692151"/>
            <a:ext cx="7050456" cy="1015663"/>
            <a:chOff x="1834447" y="2537023"/>
            <a:chExt cx="7050748" cy="1015326"/>
          </a:xfrm>
        </p:grpSpPr>
        <p:sp>
          <p:nvSpPr>
            <p:cNvPr id="9" name="2 CuadroTexto"/>
            <p:cNvSpPr txBox="1">
              <a:spLocks noChangeArrowheads="1"/>
            </p:cNvSpPr>
            <p:nvPr/>
          </p:nvSpPr>
          <p:spPr bwMode="auto">
            <a:xfrm>
              <a:off x="1834447" y="2537023"/>
              <a:ext cx="7050748" cy="1015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cs typeface="Lucida Sans Unicode" pitchFamily="34" charset="0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  <a:cs typeface="Lucida Sans Unicode" pitchFamily="34" charset="0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  <a:cs typeface="Lucida Sans Unicode" pitchFamily="34" charset="0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  <a:cs typeface="Lucida Sans Unicode" pitchFamily="34" charset="0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  <a:cs typeface="Lucida Sans Unicode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cs typeface="Lucida Sans Unicode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cs typeface="Lucida Sans Unicode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cs typeface="Lucida Sans Unicode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cs typeface="Lucida Sans Unicode" pitchFamily="34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s-ES" dirty="0">
                  <a:solidFill>
                    <a:schemeClr val="tx1"/>
                  </a:solidFill>
                </a:rPr>
                <a:t>          </a:t>
              </a:r>
              <a:r>
                <a:rPr lang="es-ES" sz="2000" u="sng" dirty="0" err="1">
                  <a:solidFill>
                    <a:schemeClr val="tx1"/>
                  </a:solidFill>
                </a:rPr>
                <a:t>Mandatory</a:t>
              </a:r>
              <a:r>
                <a:rPr lang="es-ES" sz="2000" u="sng" dirty="0">
                  <a:solidFill>
                    <a:schemeClr val="tx1"/>
                  </a:solidFill>
                </a:rPr>
                <a:t> </a:t>
              </a:r>
              <a:r>
                <a:rPr lang="es-ES" sz="2000" u="sng" dirty="0" err="1">
                  <a:solidFill>
                    <a:schemeClr val="tx1"/>
                  </a:solidFill>
                </a:rPr>
                <a:t>low</a:t>
              </a:r>
              <a:r>
                <a:rPr lang="es-ES" sz="2000" u="sng" dirty="0">
                  <a:solidFill>
                    <a:schemeClr val="tx1"/>
                  </a:solidFill>
                </a:rPr>
                <a:t> </a:t>
              </a:r>
              <a:r>
                <a:rPr lang="es-ES" sz="2000" u="sng" dirty="0" err="1">
                  <a:solidFill>
                    <a:schemeClr val="tx1"/>
                  </a:solidFill>
                </a:rPr>
                <a:t>fluence</a:t>
              </a:r>
              <a:r>
                <a:rPr lang="es-ES" sz="2000" u="sng" dirty="0">
                  <a:solidFill>
                    <a:schemeClr val="tx1"/>
                  </a:solidFill>
                </a:rPr>
                <a:t> </a:t>
              </a:r>
              <a:r>
                <a:rPr lang="es-ES" sz="2000" u="sng" dirty="0" err="1">
                  <a:solidFill>
                    <a:schemeClr val="tx1"/>
                  </a:solidFill>
                </a:rPr>
                <a:t>for</a:t>
              </a:r>
              <a:r>
                <a:rPr lang="es-ES" sz="2000" u="sng" dirty="0">
                  <a:solidFill>
                    <a:schemeClr val="tx1"/>
                  </a:solidFill>
                </a:rPr>
                <a:t> CNA </a:t>
              </a:r>
              <a:r>
                <a:rPr lang="es-ES" sz="2000" u="sng" dirty="0" err="1">
                  <a:solidFill>
                    <a:schemeClr val="tx1"/>
                  </a:solidFill>
                </a:rPr>
                <a:t>Tandem</a:t>
              </a:r>
              <a:r>
                <a:rPr lang="es-ES" sz="2000" u="sng" dirty="0">
                  <a:solidFill>
                    <a:schemeClr val="tx1"/>
                  </a:solidFill>
                </a:rPr>
                <a:t> </a:t>
              </a:r>
              <a:r>
                <a:rPr lang="es-ES" sz="2000" u="sng" dirty="0" err="1">
                  <a:solidFill>
                    <a:schemeClr val="tx1"/>
                  </a:solidFill>
                </a:rPr>
                <a:t>ions</a:t>
              </a:r>
              <a:r>
                <a:rPr lang="es-ES" sz="2000" u="sng" dirty="0">
                  <a:solidFill>
                    <a:schemeClr val="tx1"/>
                  </a:solidFill>
                </a:rPr>
                <a:t>:</a:t>
              </a:r>
            </a:p>
            <a:p>
              <a:pPr eaLnBrk="1" hangingPunct="1"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s-ES" sz="2000" dirty="0">
                  <a:solidFill>
                    <a:schemeClr val="tx1"/>
                  </a:solidFill>
                </a:rPr>
                <a:t>     High LET        High TID in </a:t>
              </a:r>
              <a:r>
                <a:rPr lang="es-ES" sz="2000" dirty="0" err="1">
                  <a:solidFill>
                    <a:schemeClr val="tx1"/>
                  </a:solidFill>
                </a:rPr>
                <a:t>the</a:t>
              </a:r>
              <a:r>
                <a:rPr lang="es-ES" sz="2000" dirty="0">
                  <a:solidFill>
                    <a:schemeClr val="tx1"/>
                  </a:solidFill>
                </a:rPr>
                <a:t> active </a:t>
              </a:r>
              <a:r>
                <a:rPr lang="es-ES" sz="2000" dirty="0" err="1">
                  <a:solidFill>
                    <a:schemeClr val="tx1"/>
                  </a:solidFill>
                </a:rPr>
                <a:t>zone</a:t>
              </a:r>
              <a:r>
                <a:rPr lang="es-ES" sz="2000" dirty="0">
                  <a:solidFill>
                    <a:schemeClr val="tx1"/>
                  </a:solidFill>
                </a:rPr>
                <a:t> (</a:t>
              </a:r>
              <a:r>
                <a:rPr lang="es-ES" sz="2000" dirty="0" err="1">
                  <a:solidFill>
                    <a:schemeClr val="tx1"/>
                  </a:solidFill>
                </a:rPr>
                <a:t>field</a:t>
              </a:r>
              <a:r>
                <a:rPr lang="es-ES" sz="2000" dirty="0">
                  <a:solidFill>
                    <a:schemeClr val="tx1"/>
                  </a:solidFill>
                </a:rPr>
                <a:t> oxides).</a:t>
              </a:r>
            </a:p>
            <a:p>
              <a:pPr eaLnBrk="1" hangingPunct="1"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s-ES" sz="2000" dirty="0">
                  <a:solidFill>
                    <a:schemeClr val="tx1"/>
                  </a:solidFill>
                </a:rPr>
                <a:t>     </a:t>
              </a:r>
              <a:r>
                <a:rPr lang="es-ES" sz="2000" dirty="0" err="1">
                  <a:solidFill>
                    <a:schemeClr val="tx1"/>
                  </a:solidFill>
                </a:rPr>
                <a:t>Increasing</a:t>
              </a:r>
              <a:r>
                <a:rPr lang="es-ES" sz="2000" dirty="0">
                  <a:solidFill>
                    <a:schemeClr val="tx1"/>
                  </a:solidFill>
                </a:rPr>
                <a:t> NIEL       </a:t>
              </a:r>
              <a:r>
                <a:rPr lang="es-ES" sz="2000" dirty="0" err="1">
                  <a:solidFill>
                    <a:schemeClr val="tx1"/>
                  </a:solidFill>
                </a:rPr>
                <a:t>Low</a:t>
              </a:r>
              <a:r>
                <a:rPr lang="es-ES" sz="2000" dirty="0">
                  <a:solidFill>
                    <a:schemeClr val="tx1"/>
                  </a:solidFill>
                </a:rPr>
                <a:t> </a:t>
              </a:r>
              <a:r>
                <a:rPr lang="es-ES" sz="2000" dirty="0" err="1">
                  <a:solidFill>
                    <a:schemeClr val="tx1"/>
                  </a:solidFill>
                </a:rPr>
                <a:t>depth</a:t>
              </a:r>
              <a:r>
                <a:rPr lang="es-ES" sz="2000" dirty="0">
                  <a:solidFill>
                    <a:schemeClr val="tx1"/>
                  </a:solidFill>
                </a:rPr>
                <a:t> </a:t>
              </a:r>
              <a:r>
                <a:rPr lang="es-ES" sz="2000" dirty="0" err="1">
                  <a:solidFill>
                    <a:schemeClr val="tx1"/>
                  </a:solidFill>
                </a:rPr>
                <a:t>Displacement</a:t>
              </a:r>
              <a:r>
                <a:rPr lang="es-ES" sz="2000" dirty="0">
                  <a:solidFill>
                    <a:schemeClr val="tx1"/>
                  </a:solidFill>
                </a:rPr>
                <a:t> </a:t>
              </a:r>
              <a:r>
                <a:rPr lang="es-ES" sz="2000" dirty="0" err="1">
                  <a:solidFill>
                    <a:schemeClr val="tx1"/>
                  </a:solidFill>
                </a:rPr>
                <a:t>Damage</a:t>
              </a:r>
              <a:r>
                <a:rPr lang="es-ES" sz="2000" dirty="0">
                  <a:solidFill>
                    <a:schemeClr val="tx1"/>
                  </a:solidFill>
                </a:rPr>
                <a:t>.</a:t>
              </a:r>
            </a:p>
          </p:txBody>
        </p:sp>
        <p:cxnSp>
          <p:nvCxnSpPr>
            <p:cNvPr id="10" name="9 Conector recto de flecha"/>
            <p:cNvCxnSpPr/>
            <p:nvPr/>
          </p:nvCxnSpPr>
          <p:spPr bwMode="auto">
            <a:xfrm>
              <a:off x="3314058" y="3055964"/>
              <a:ext cx="503258" cy="0"/>
            </a:xfrm>
            <a:prstGeom prst="straightConnector1">
              <a:avLst/>
            </a:prstGeom>
            <a:solidFill>
              <a:srgbClr val="00B8FF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1" name="10 Conector recto de flecha"/>
            <p:cNvCxnSpPr/>
            <p:nvPr/>
          </p:nvCxnSpPr>
          <p:spPr bwMode="auto">
            <a:xfrm>
              <a:off x="4096728" y="3344793"/>
              <a:ext cx="368315" cy="0"/>
            </a:xfrm>
            <a:prstGeom prst="straightConnector1">
              <a:avLst/>
            </a:prstGeom>
            <a:solidFill>
              <a:srgbClr val="00B8FF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2" name="8 CuadroTexto"/>
          <p:cNvSpPr txBox="1">
            <a:spLocks noChangeArrowheads="1"/>
          </p:cNvSpPr>
          <p:nvPr/>
        </p:nvSpPr>
        <p:spPr bwMode="auto">
          <a:xfrm>
            <a:off x="2462858" y="1628775"/>
            <a:ext cx="75215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es-ES" sz="2000" u="sng" dirty="0" err="1">
                <a:solidFill>
                  <a:schemeClr val="tx1"/>
                </a:solidFill>
              </a:rPr>
              <a:t>Minimum</a:t>
            </a:r>
            <a:r>
              <a:rPr lang="es-ES" sz="2000" u="sng" dirty="0">
                <a:solidFill>
                  <a:schemeClr val="tx1"/>
                </a:solidFill>
              </a:rPr>
              <a:t> </a:t>
            </a:r>
            <a:r>
              <a:rPr lang="es-ES" sz="2000" u="sng" dirty="0" err="1">
                <a:solidFill>
                  <a:schemeClr val="tx1"/>
                </a:solidFill>
              </a:rPr>
              <a:t>fluence</a:t>
            </a:r>
            <a:r>
              <a:rPr lang="es-ES" sz="2000" u="sng" dirty="0">
                <a:solidFill>
                  <a:schemeClr val="tx1"/>
                </a:solidFill>
              </a:rPr>
              <a:t> </a:t>
            </a:r>
            <a:r>
              <a:rPr lang="es-ES" sz="2000" u="sng" dirty="0">
                <a:solidFill>
                  <a:schemeClr val="tx1"/>
                </a:solidFill>
                <a:latin typeface="Symbol" pitchFamily="18" charset="2"/>
              </a:rPr>
              <a:t>F </a:t>
            </a:r>
            <a:r>
              <a:rPr lang="es-ES" sz="2000" u="sng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for</a:t>
            </a:r>
            <a:r>
              <a:rPr lang="es-ES" sz="2000" u="sng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SEU</a:t>
            </a:r>
            <a:r>
              <a:rPr lang="es-ES" sz="2000" u="sng" dirty="0">
                <a:solidFill>
                  <a:schemeClr val="tx1"/>
                </a:solidFill>
              </a:rPr>
              <a:t>?:</a:t>
            </a:r>
            <a:r>
              <a:rPr lang="es-ES" sz="2000" dirty="0">
                <a:solidFill>
                  <a:schemeClr val="tx1"/>
                </a:solidFill>
              </a:rPr>
              <a:t> </a:t>
            </a:r>
            <a:r>
              <a:rPr lang="es-ES" sz="2000" dirty="0" err="1">
                <a:solidFill>
                  <a:schemeClr val="tx1"/>
                </a:solidFill>
              </a:rPr>
              <a:t>every</a:t>
            </a:r>
            <a:r>
              <a:rPr lang="es-ES" sz="2000" dirty="0">
                <a:solidFill>
                  <a:schemeClr val="tx1"/>
                </a:solidFill>
              </a:rPr>
              <a:t> </a:t>
            </a:r>
            <a:r>
              <a:rPr lang="es-ES" sz="2000" dirty="0" err="1">
                <a:solidFill>
                  <a:schemeClr val="tx1"/>
                </a:solidFill>
              </a:rPr>
              <a:t>microscopic</a:t>
            </a:r>
            <a:r>
              <a:rPr lang="es-ES" sz="2000" dirty="0">
                <a:solidFill>
                  <a:schemeClr val="tx1"/>
                </a:solidFill>
              </a:rPr>
              <a:t> </a:t>
            </a:r>
            <a:r>
              <a:rPr lang="es-ES" sz="2000" dirty="0" err="1">
                <a:solidFill>
                  <a:schemeClr val="tx1"/>
                </a:solidFill>
              </a:rPr>
              <a:t>sensitive</a:t>
            </a:r>
            <a:r>
              <a:rPr lang="es-ES" sz="2000" dirty="0">
                <a:solidFill>
                  <a:schemeClr val="tx1"/>
                </a:solidFill>
              </a:rPr>
              <a:t> </a:t>
            </a:r>
            <a:r>
              <a:rPr lang="es-ES" sz="2000" dirty="0" err="1">
                <a:solidFill>
                  <a:schemeClr val="tx1"/>
                </a:solidFill>
              </a:rPr>
              <a:t>area</a:t>
            </a:r>
            <a:r>
              <a:rPr lang="es-ES" sz="2000" dirty="0">
                <a:solidFill>
                  <a:schemeClr val="tx1"/>
                </a:solidFill>
              </a:rPr>
              <a:t>, A</a:t>
            </a:r>
            <a:r>
              <a:rPr lang="es-ES" sz="2000" baseline="-25000" dirty="0">
                <a:solidFill>
                  <a:schemeClr val="tx1"/>
                </a:solidFill>
              </a:rPr>
              <a:t>sen</a:t>
            </a:r>
            <a:r>
              <a:rPr lang="es-ES" sz="2000" dirty="0">
                <a:solidFill>
                  <a:schemeClr val="tx1"/>
                </a:solidFill>
              </a:rPr>
              <a:t>, </a:t>
            </a:r>
            <a:r>
              <a:rPr lang="es-ES" sz="2000" dirty="0" err="1">
                <a:solidFill>
                  <a:schemeClr val="tx1"/>
                </a:solidFill>
              </a:rPr>
              <a:t>must</a:t>
            </a:r>
            <a:r>
              <a:rPr lang="es-ES" sz="2000" dirty="0">
                <a:solidFill>
                  <a:schemeClr val="tx1"/>
                </a:solidFill>
              </a:rPr>
              <a:t> </a:t>
            </a:r>
            <a:r>
              <a:rPr lang="es-ES" sz="2000" dirty="0" err="1">
                <a:solidFill>
                  <a:schemeClr val="tx1"/>
                </a:solidFill>
              </a:rPr>
              <a:t>receive</a:t>
            </a:r>
            <a:r>
              <a:rPr lang="es-ES" sz="2000" dirty="0">
                <a:solidFill>
                  <a:schemeClr val="tx1"/>
                </a:solidFill>
              </a:rPr>
              <a:t> 1 </a:t>
            </a:r>
            <a:r>
              <a:rPr lang="es-ES" sz="2000" dirty="0" err="1">
                <a:solidFill>
                  <a:schemeClr val="tx1"/>
                </a:solidFill>
              </a:rPr>
              <a:t>LET</a:t>
            </a:r>
            <a:r>
              <a:rPr lang="es-ES" sz="2000" baseline="-25000" dirty="0" err="1">
                <a:solidFill>
                  <a:schemeClr val="tx1"/>
                </a:solidFill>
              </a:rPr>
              <a:t>umb</a:t>
            </a:r>
            <a:r>
              <a:rPr lang="es-ES" sz="2000" dirty="0">
                <a:solidFill>
                  <a:schemeClr val="tx1"/>
                </a:solidFill>
              </a:rPr>
              <a:t> hit.</a:t>
            </a:r>
            <a:endParaRPr lang="es-ES" sz="2000" baseline="-25000" dirty="0">
              <a:solidFill>
                <a:schemeClr val="tx1"/>
              </a:solidFill>
            </a:endParaRPr>
          </a:p>
        </p:txBody>
      </p:sp>
      <p:pic>
        <p:nvPicPr>
          <p:cNvPr id="13" name="Picture 10" descr="C:\Esenciales\a-TESIS Radiación\PresentaciónTesisRogelio\LETTotalOxigen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856" y="3860801"/>
            <a:ext cx="3621088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8 CuadroTexto"/>
          <p:cNvSpPr txBox="1">
            <a:spLocks noChangeArrowheads="1"/>
          </p:cNvSpPr>
          <p:nvPr/>
        </p:nvSpPr>
        <p:spPr bwMode="auto">
          <a:xfrm>
            <a:off x="3143673" y="3500438"/>
            <a:ext cx="60324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 b="1" dirty="0">
                <a:solidFill>
                  <a:srgbClr val="C00000"/>
                </a:solidFill>
              </a:rPr>
              <a:t>Precise </a:t>
            </a:r>
            <a:r>
              <a:rPr lang="es-ES" b="1" dirty="0" err="1">
                <a:solidFill>
                  <a:srgbClr val="C00000"/>
                </a:solidFill>
              </a:rPr>
              <a:t>Fluence</a:t>
            </a:r>
            <a:r>
              <a:rPr lang="es-ES" b="1" dirty="0">
                <a:solidFill>
                  <a:srgbClr val="C00000"/>
                </a:solidFill>
              </a:rPr>
              <a:t> and </a:t>
            </a:r>
            <a:r>
              <a:rPr lang="es-ES" b="1" dirty="0" err="1">
                <a:solidFill>
                  <a:srgbClr val="C00000"/>
                </a:solidFill>
              </a:rPr>
              <a:t>microscopic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aim</a:t>
            </a:r>
            <a:r>
              <a:rPr lang="es-ES" b="1" dirty="0">
                <a:solidFill>
                  <a:srgbClr val="C00000"/>
                </a:solidFill>
              </a:rPr>
              <a:t>: MICROPROBE</a:t>
            </a:r>
            <a:endParaRPr lang="es-ES" b="1" baseline="-25000" dirty="0">
              <a:solidFill>
                <a:srgbClr val="C00000"/>
              </a:solidFill>
            </a:endParaRPr>
          </a:p>
        </p:txBody>
      </p:sp>
      <p:sp>
        <p:nvSpPr>
          <p:cNvPr id="15" name="8 CuadroTexto"/>
          <p:cNvSpPr txBox="1">
            <a:spLocks noChangeArrowheads="1"/>
          </p:cNvSpPr>
          <p:nvPr/>
        </p:nvSpPr>
        <p:spPr bwMode="auto">
          <a:xfrm rot="-5400000">
            <a:off x="3035176" y="5264944"/>
            <a:ext cx="13589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 sz="1200" b="1" dirty="0">
                <a:solidFill>
                  <a:schemeClr val="tx1"/>
                </a:solidFill>
              </a:rPr>
              <a:t>~ 7 MeV-cm</a:t>
            </a:r>
            <a:r>
              <a:rPr lang="es-ES" sz="1200" b="1" baseline="30000" dirty="0">
                <a:solidFill>
                  <a:schemeClr val="tx1"/>
                </a:solidFill>
              </a:rPr>
              <a:t>2</a:t>
            </a:r>
            <a:r>
              <a:rPr lang="es-ES" sz="1200" b="1" dirty="0">
                <a:solidFill>
                  <a:schemeClr val="tx1"/>
                </a:solidFill>
              </a:rPr>
              <a:t>/mg</a:t>
            </a:r>
          </a:p>
        </p:txBody>
      </p:sp>
      <p:sp>
        <p:nvSpPr>
          <p:cNvPr id="16" name="8 CuadroTexto"/>
          <p:cNvSpPr txBox="1">
            <a:spLocks noChangeArrowheads="1"/>
          </p:cNvSpPr>
          <p:nvPr/>
        </p:nvSpPr>
        <p:spPr bwMode="auto">
          <a:xfrm rot="-5400000">
            <a:off x="4187305" y="4916488"/>
            <a:ext cx="13573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 sz="1200" b="1" dirty="0">
                <a:solidFill>
                  <a:schemeClr val="tx1"/>
                </a:solidFill>
              </a:rPr>
              <a:t>~ 0 MeV-cm</a:t>
            </a:r>
            <a:r>
              <a:rPr lang="es-ES" sz="1200" b="1" baseline="30000" dirty="0">
                <a:solidFill>
                  <a:schemeClr val="tx1"/>
                </a:solidFill>
              </a:rPr>
              <a:t>2</a:t>
            </a:r>
            <a:r>
              <a:rPr lang="es-ES" sz="1200" b="1" dirty="0">
                <a:solidFill>
                  <a:schemeClr val="tx1"/>
                </a:solidFill>
              </a:rPr>
              <a:t>/mg</a:t>
            </a:r>
          </a:p>
        </p:txBody>
      </p:sp>
      <p:sp>
        <p:nvSpPr>
          <p:cNvPr id="17" name="8 CuadroTexto"/>
          <p:cNvSpPr txBox="1">
            <a:spLocks noChangeArrowheads="1"/>
          </p:cNvSpPr>
          <p:nvPr/>
        </p:nvSpPr>
        <p:spPr bwMode="auto">
          <a:xfrm rot="-5400000">
            <a:off x="7865270" y="4849020"/>
            <a:ext cx="17795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 sz="1200" b="1">
                <a:solidFill>
                  <a:schemeClr val="tx1"/>
                </a:solidFill>
              </a:rPr>
              <a:t>~ 12 E-3 MeV-cm</a:t>
            </a:r>
            <a:r>
              <a:rPr lang="es-ES" sz="1200" b="1" baseline="30000">
                <a:solidFill>
                  <a:schemeClr val="tx1"/>
                </a:solidFill>
              </a:rPr>
              <a:t>2</a:t>
            </a:r>
            <a:r>
              <a:rPr lang="es-ES" sz="1200" b="1">
                <a:solidFill>
                  <a:schemeClr val="tx1"/>
                </a:solidFill>
              </a:rPr>
              <a:t>/mg</a:t>
            </a:r>
          </a:p>
        </p:txBody>
      </p:sp>
      <p:sp>
        <p:nvSpPr>
          <p:cNvPr id="18" name="8 CuadroTexto"/>
          <p:cNvSpPr txBox="1">
            <a:spLocks noChangeArrowheads="1"/>
          </p:cNvSpPr>
          <p:nvPr/>
        </p:nvSpPr>
        <p:spPr bwMode="auto">
          <a:xfrm rot="-5400000">
            <a:off x="9347995" y="4939507"/>
            <a:ext cx="15716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 sz="1200" b="1">
                <a:solidFill>
                  <a:schemeClr val="tx1"/>
                </a:solidFill>
              </a:rPr>
              <a:t>~ 0.45 MeV-cm</a:t>
            </a:r>
            <a:r>
              <a:rPr lang="es-ES" sz="1200" b="1" baseline="30000">
                <a:solidFill>
                  <a:schemeClr val="tx1"/>
                </a:solidFill>
              </a:rPr>
              <a:t>2</a:t>
            </a:r>
            <a:r>
              <a:rPr lang="es-ES" sz="1200" b="1">
                <a:solidFill>
                  <a:schemeClr val="tx1"/>
                </a:solidFill>
              </a:rPr>
              <a:t>/mg</a:t>
            </a:r>
          </a:p>
        </p:txBody>
      </p:sp>
      <p:sp>
        <p:nvSpPr>
          <p:cNvPr id="23" name="Text Box 1"/>
          <p:cNvSpPr txBox="1">
            <a:spLocks noChangeArrowheads="1"/>
          </p:cNvSpPr>
          <p:nvPr/>
        </p:nvSpPr>
        <p:spPr bwMode="auto">
          <a:xfrm>
            <a:off x="1487488" y="188640"/>
            <a:ext cx="9145016" cy="792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/>
          <a:lstStyle/>
          <a:p>
            <a:pPr>
              <a:buClr>
                <a:srgbClr val="572314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s-ES_tradnl" sz="2600" dirty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TID &amp; DDD </a:t>
            </a:r>
            <a:r>
              <a:rPr lang="es-ES_tradnl" sz="2600" dirty="0" err="1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experiment</a:t>
            </a:r>
            <a:r>
              <a:rPr lang="es-ES_tradnl" sz="2600" dirty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sz="2600" dirty="0" err="1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design</a:t>
            </a:r>
            <a:r>
              <a:rPr lang="es-ES_tradnl" sz="2600" dirty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sz="2600" dirty="0" err="1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study</a:t>
            </a:r>
            <a:endParaRPr lang="es-ES_tradnl" sz="2600" dirty="0">
              <a:solidFill>
                <a:srgbClr val="57231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ill Sans MT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75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976" y="2263775"/>
            <a:ext cx="2054225" cy="66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2811463"/>
            <a:ext cx="35687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8 CuadroTexto"/>
          <p:cNvSpPr txBox="1">
            <a:spLocks noChangeArrowheads="1"/>
          </p:cNvSpPr>
          <p:nvPr/>
        </p:nvSpPr>
        <p:spPr bwMode="auto">
          <a:xfrm>
            <a:off x="6837364" y="2420939"/>
            <a:ext cx="3290887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 sz="1400" b="1" dirty="0">
                <a:solidFill>
                  <a:srgbClr val="C00000"/>
                </a:solidFill>
              </a:rPr>
              <a:t>In active </a:t>
            </a:r>
            <a:r>
              <a:rPr lang="es-ES" sz="1400" b="1" dirty="0" err="1">
                <a:solidFill>
                  <a:srgbClr val="C00000"/>
                </a:solidFill>
              </a:rPr>
              <a:t>volume</a:t>
            </a:r>
            <a:r>
              <a:rPr lang="es-ES" sz="1400" b="1" dirty="0">
                <a:solidFill>
                  <a:srgbClr val="C00000"/>
                </a:solidFill>
              </a:rPr>
              <a:t> (hasta 3 </a:t>
            </a:r>
            <a:r>
              <a:rPr lang="es-ES" sz="1400" b="1" dirty="0">
                <a:solidFill>
                  <a:srgbClr val="C00000"/>
                </a:solidFill>
                <a:latin typeface="Symbol" pitchFamily="18" charset="2"/>
              </a:rPr>
              <a:t>m</a:t>
            </a:r>
            <a:r>
              <a:rPr lang="es-ES" sz="1400" b="1" dirty="0">
                <a:solidFill>
                  <a:srgbClr val="C00000"/>
                </a:solidFill>
              </a:rPr>
              <a:t>m)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 sz="1400" b="1" dirty="0">
                <a:solidFill>
                  <a:srgbClr val="C00000"/>
                </a:solidFill>
              </a:rPr>
              <a:t>DDD ~ 1E-3 TID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 sz="1400" b="1" dirty="0">
                <a:solidFill>
                  <a:srgbClr val="C00000"/>
                </a:solidFill>
              </a:rPr>
              <a:t>   At </a:t>
            </a:r>
            <a:r>
              <a:rPr lang="es-ES" sz="1400" b="1" dirty="0" err="1">
                <a:solidFill>
                  <a:srgbClr val="C00000"/>
                </a:solidFill>
              </a:rPr>
              <a:t>low</a:t>
            </a:r>
            <a:r>
              <a:rPr lang="es-ES" sz="1400" b="1" dirty="0">
                <a:solidFill>
                  <a:srgbClr val="C00000"/>
                </a:solidFill>
              </a:rPr>
              <a:t> </a:t>
            </a:r>
            <a:r>
              <a:rPr lang="es-ES" sz="1400" b="1" dirty="0" err="1">
                <a:solidFill>
                  <a:srgbClr val="C00000"/>
                </a:solidFill>
              </a:rPr>
              <a:t>depth</a:t>
            </a:r>
            <a:r>
              <a:rPr lang="es-ES" sz="1400" b="1" dirty="0">
                <a:solidFill>
                  <a:srgbClr val="C00000"/>
                </a:solidFill>
              </a:rPr>
              <a:t> (10 </a:t>
            </a:r>
            <a:r>
              <a:rPr lang="es-ES" sz="1400" b="1" dirty="0">
                <a:solidFill>
                  <a:srgbClr val="C00000"/>
                </a:solidFill>
                <a:latin typeface="Symbol" pitchFamily="18" charset="2"/>
              </a:rPr>
              <a:t>m</a:t>
            </a:r>
            <a:r>
              <a:rPr lang="es-ES" sz="1400" b="1" dirty="0">
                <a:solidFill>
                  <a:srgbClr val="C00000"/>
                </a:solidFill>
              </a:rPr>
              <a:t>m)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 sz="1400" b="1" dirty="0">
                <a:solidFill>
                  <a:srgbClr val="C00000"/>
                </a:solidFill>
              </a:rPr>
              <a:t>DDD </a:t>
            </a:r>
            <a:r>
              <a:rPr lang="es-ES" sz="1400" b="1" dirty="0" err="1">
                <a:solidFill>
                  <a:srgbClr val="C00000"/>
                </a:solidFill>
              </a:rPr>
              <a:t>dominant</a:t>
            </a:r>
            <a:endParaRPr lang="es-ES" sz="1400" b="1" dirty="0">
              <a:solidFill>
                <a:srgbClr val="C00000"/>
              </a:solidFill>
            </a:endParaRPr>
          </a:p>
        </p:txBody>
      </p:sp>
      <p:grpSp>
        <p:nvGrpSpPr>
          <p:cNvPr id="8" name="8 Grupo"/>
          <p:cNvGrpSpPr>
            <a:grpSpLocks/>
          </p:cNvGrpSpPr>
          <p:nvPr/>
        </p:nvGrpSpPr>
        <p:grpSpPr bwMode="auto">
          <a:xfrm>
            <a:off x="2528888" y="692151"/>
            <a:ext cx="7050456" cy="1015663"/>
            <a:chOff x="1834447" y="2537023"/>
            <a:chExt cx="7050748" cy="1015326"/>
          </a:xfrm>
        </p:grpSpPr>
        <p:sp>
          <p:nvSpPr>
            <p:cNvPr id="9" name="2 CuadroTexto"/>
            <p:cNvSpPr txBox="1">
              <a:spLocks noChangeArrowheads="1"/>
            </p:cNvSpPr>
            <p:nvPr/>
          </p:nvSpPr>
          <p:spPr bwMode="auto">
            <a:xfrm>
              <a:off x="1834447" y="2537023"/>
              <a:ext cx="7050748" cy="1015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cs typeface="Lucida Sans Unicode" pitchFamily="34" charset="0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  <a:cs typeface="Lucida Sans Unicode" pitchFamily="34" charset="0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  <a:cs typeface="Lucida Sans Unicode" pitchFamily="34" charset="0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  <a:cs typeface="Lucida Sans Unicode" pitchFamily="34" charset="0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  <a:cs typeface="Lucida Sans Unicode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cs typeface="Lucida Sans Unicode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cs typeface="Lucida Sans Unicode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cs typeface="Lucida Sans Unicode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cs typeface="Lucida Sans Unicode" pitchFamily="34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s-ES" dirty="0">
                  <a:solidFill>
                    <a:schemeClr val="tx1"/>
                  </a:solidFill>
                </a:rPr>
                <a:t>          </a:t>
              </a:r>
              <a:r>
                <a:rPr lang="es-ES" sz="2000" u="sng" dirty="0" err="1">
                  <a:solidFill>
                    <a:schemeClr val="tx1"/>
                  </a:solidFill>
                </a:rPr>
                <a:t>Mandatory</a:t>
              </a:r>
              <a:r>
                <a:rPr lang="es-ES" sz="2000" u="sng" dirty="0">
                  <a:solidFill>
                    <a:schemeClr val="tx1"/>
                  </a:solidFill>
                </a:rPr>
                <a:t> </a:t>
              </a:r>
              <a:r>
                <a:rPr lang="es-ES" sz="2000" u="sng" dirty="0" err="1">
                  <a:solidFill>
                    <a:schemeClr val="tx1"/>
                  </a:solidFill>
                </a:rPr>
                <a:t>low</a:t>
              </a:r>
              <a:r>
                <a:rPr lang="es-ES" sz="2000" u="sng" dirty="0">
                  <a:solidFill>
                    <a:schemeClr val="tx1"/>
                  </a:solidFill>
                </a:rPr>
                <a:t> </a:t>
              </a:r>
              <a:r>
                <a:rPr lang="es-ES" sz="2000" u="sng" dirty="0" err="1">
                  <a:solidFill>
                    <a:schemeClr val="tx1"/>
                  </a:solidFill>
                </a:rPr>
                <a:t>fluence</a:t>
              </a:r>
              <a:r>
                <a:rPr lang="es-ES" sz="2000" u="sng" dirty="0">
                  <a:solidFill>
                    <a:schemeClr val="tx1"/>
                  </a:solidFill>
                </a:rPr>
                <a:t> </a:t>
              </a:r>
              <a:r>
                <a:rPr lang="es-ES" sz="2000" u="sng" dirty="0" err="1">
                  <a:solidFill>
                    <a:schemeClr val="tx1"/>
                  </a:solidFill>
                </a:rPr>
                <a:t>for</a:t>
              </a:r>
              <a:r>
                <a:rPr lang="es-ES" sz="2000" u="sng" dirty="0">
                  <a:solidFill>
                    <a:schemeClr val="tx1"/>
                  </a:solidFill>
                </a:rPr>
                <a:t> CNA </a:t>
              </a:r>
              <a:r>
                <a:rPr lang="es-ES" sz="2000" u="sng" dirty="0" err="1">
                  <a:solidFill>
                    <a:schemeClr val="tx1"/>
                  </a:solidFill>
                </a:rPr>
                <a:t>Tandem</a:t>
              </a:r>
              <a:r>
                <a:rPr lang="es-ES" sz="2000" u="sng" dirty="0">
                  <a:solidFill>
                    <a:schemeClr val="tx1"/>
                  </a:solidFill>
                </a:rPr>
                <a:t> </a:t>
              </a:r>
              <a:r>
                <a:rPr lang="es-ES" sz="2000" u="sng" dirty="0" err="1">
                  <a:solidFill>
                    <a:schemeClr val="tx1"/>
                  </a:solidFill>
                </a:rPr>
                <a:t>ions</a:t>
              </a:r>
              <a:r>
                <a:rPr lang="es-ES" sz="2000" u="sng" dirty="0">
                  <a:solidFill>
                    <a:schemeClr val="tx1"/>
                  </a:solidFill>
                </a:rPr>
                <a:t>:</a:t>
              </a:r>
            </a:p>
            <a:p>
              <a:pPr eaLnBrk="1" hangingPunct="1"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s-ES" sz="2000" dirty="0">
                  <a:solidFill>
                    <a:schemeClr val="tx1"/>
                  </a:solidFill>
                </a:rPr>
                <a:t>     High LET        High TID in </a:t>
              </a:r>
              <a:r>
                <a:rPr lang="es-ES" sz="2000" dirty="0" err="1">
                  <a:solidFill>
                    <a:schemeClr val="tx1"/>
                  </a:solidFill>
                </a:rPr>
                <a:t>the</a:t>
              </a:r>
              <a:r>
                <a:rPr lang="es-ES" sz="2000" dirty="0">
                  <a:solidFill>
                    <a:schemeClr val="tx1"/>
                  </a:solidFill>
                </a:rPr>
                <a:t> active </a:t>
              </a:r>
              <a:r>
                <a:rPr lang="es-ES" sz="2000" dirty="0" err="1">
                  <a:solidFill>
                    <a:schemeClr val="tx1"/>
                  </a:solidFill>
                </a:rPr>
                <a:t>zone</a:t>
              </a:r>
              <a:r>
                <a:rPr lang="es-ES" sz="2000" dirty="0">
                  <a:solidFill>
                    <a:schemeClr val="tx1"/>
                  </a:solidFill>
                </a:rPr>
                <a:t> (</a:t>
              </a:r>
              <a:r>
                <a:rPr lang="es-ES" sz="2000" dirty="0" err="1">
                  <a:solidFill>
                    <a:schemeClr val="tx1"/>
                  </a:solidFill>
                </a:rPr>
                <a:t>field</a:t>
              </a:r>
              <a:r>
                <a:rPr lang="es-ES" sz="2000" dirty="0">
                  <a:solidFill>
                    <a:schemeClr val="tx1"/>
                  </a:solidFill>
                </a:rPr>
                <a:t> oxides).</a:t>
              </a:r>
            </a:p>
            <a:p>
              <a:pPr eaLnBrk="1" hangingPunct="1"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s-ES" sz="2000" dirty="0">
                  <a:solidFill>
                    <a:schemeClr val="tx1"/>
                  </a:solidFill>
                </a:rPr>
                <a:t>     </a:t>
              </a:r>
              <a:r>
                <a:rPr lang="es-ES" sz="2000" dirty="0" err="1">
                  <a:solidFill>
                    <a:schemeClr val="tx1"/>
                  </a:solidFill>
                </a:rPr>
                <a:t>Increasing</a:t>
              </a:r>
              <a:r>
                <a:rPr lang="es-ES" sz="2000" dirty="0">
                  <a:solidFill>
                    <a:schemeClr val="tx1"/>
                  </a:solidFill>
                </a:rPr>
                <a:t> NIEL       </a:t>
              </a:r>
              <a:r>
                <a:rPr lang="es-ES" sz="2000" dirty="0" err="1">
                  <a:solidFill>
                    <a:schemeClr val="tx1"/>
                  </a:solidFill>
                </a:rPr>
                <a:t>Low</a:t>
              </a:r>
              <a:r>
                <a:rPr lang="es-ES" sz="2000" dirty="0">
                  <a:solidFill>
                    <a:schemeClr val="tx1"/>
                  </a:solidFill>
                </a:rPr>
                <a:t> </a:t>
              </a:r>
              <a:r>
                <a:rPr lang="es-ES" sz="2000" dirty="0" err="1">
                  <a:solidFill>
                    <a:schemeClr val="tx1"/>
                  </a:solidFill>
                </a:rPr>
                <a:t>depth</a:t>
              </a:r>
              <a:r>
                <a:rPr lang="es-ES" sz="2000" dirty="0">
                  <a:solidFill>
                    <a:schemeClr val="tx1"/>
                  </a:solidFill>
                </a:rPr>
                <a:t> </a:t>
              </a:r>
              <a:r>
                <a:rPr lang="es-ES" sz="2000" dirty="0" err="1">
                  <a:solidFill>
                    <a:schemeClr val="tx1"/>
                  </a:solidFill>
                </a:rPr>
                <a:t>Displacement</a:t>
              </a:r>
              <a:r>
                <a:rPr lang="es-ES" sz="2000" dirty="0">
                  <a:solidFill>
                    <a:schemeClr val="tx1"/>
                  </a:solidFill>
                </a:rPr>
                <a:t> </a:t>
              </a:r>
              <a:r>
                <a:rPr lang="es-ES" sz="2000" dirty="0" err="1">
                  <a:solidFill>
                    <a:schemeClr val="tx1"/>
                  </a:solidFill>
                </a:rPr>
                <a:t>Damage</a:t>
              </a:r>
              <a:r>
                <a:rPr lang="es-ES" sz="2000" dirty="0">
                  <a:solidFill>
                    <a:schemeClr val="tx1"/>
                  </a:solidFill>
                </a:rPr>
                <a:t>.</a:t>
              </a:r>
            </a:p>
          </p:txBody>
        </p:sp>
        <p:cxnSp>
          <p:nvCxnSpPr>
            <p:cNvPr id="10" name="9 Conector recto de flecha"/>
            <p:cNvCxnSpPr/>
            <p:nvPr/>
          </p:nvCxnSpPr>
          <p:spPr bwMode="auto">
            <a:xfrm>
              <a:off x="3314058" y="3055964"/>
              <a:ext cx="503258" cy="0"/>
            </a:xfrm>
            <a:prstGeom prst="straightConnector1">
              <a:avLst/>
            </a:prstGeom>
            <a:solidFill>
              <a:srgbClr val="00B8FF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1" name="10 Conector recto de flecha"/>
            <p:cNvCxnSpPr/>
            <p:nvPr/>
          </p:nvCxnSpPr>
          <p:spPr bwMode="auto">
            <a:xfrm>
              <a:off x="4096728" y="3344793"/>
              <a:ext cx="368315" cy="0"/>
            </a:xfrm>
            <a:prstGeom prst="straightConnector1">
              <a:avLst/>
            </a:prstGeom>
            <a:solidFill>
              <a:srgbClr val="00B8FF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2" name="8 CuadroTexto"/>
          <p:cNvSpPr txBox="1">
            <a:spLocks noChangeArrowheads="1"/>
          </p:cNvSpPr>
          <p:nvPr/>
        </p:nvSpPr>
        <p:spPr bwMode="auto">
          <a:xfrm>
            <a:off x="2462858" y="1628775"/>
            <a:ext cx="75215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es-ES" sz="2000" u="sng" dirty="0" err="1">
                <a:solidFill>
                  <a:schemeClr val="tx1"/>
                </a:solidFill>
              </a:rPr>
              <a:t>Minimum</a:t>
            </a:r>
            <a:r>
              <a:rPr lang="es-ES" sz="2000" u="sng" dirty="0">
                <a:solidFill>
                  <a:schemeClr val="tx1"/>
                </a:solidFill>
              </a:rPr>
              <a:t> </a:t>
            </a:r>
            <a:r>
              <a:rPr lang="es-ES" sz="2000" u="sng" dirty="0" err="1">
                <a:solidFill>
                  <a:schemeClr val="tx1"/>
                </a:solidFill>
              </a:rPr>
              <a:t>fluence</a:t>
            </a:r>
            <a:r>
              <a:rPr lang="es-ES" sz="2000" u="sng" dirty="0">
                <a:solidFill>
                  <a:schemeClr val="tx1"/>
                </a:solidFill>
              </a:rPr>
              <a:t> </a:t>
            </a:r>
            <a:r>
              <a:rPr lang="es-ES" sz="2000" u="sng" dirty="0">
                <a:solidFill>
                  <a:schemeClr val="tx1"/>
                </a:solidFill>
                <a:latin typeface="Symbol" pitchFamily="18" charset="2"/>
              </a:rPr>
              <a:t>F </a:t>
            </a:r>
            <a:r>
              <a:rPr lang="es-ES" sz="2000" u="sng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for</a:t>
            </a:r>
            <a:r>
              <a:rPr lang="es-ES" sz="2000" u="sng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SEU</a:t>
            </a:r>
            <a:r>
              <a:rPr lang="es-ES" sz="2000" u="sng" dirty="0">
                <a:solidFill>
                  <a:schemeClr val="tx1"/>
                </a:solidFill>
              </a:rPr>
              <a:t>?:</a:t>
            </a:r>
            <a:r>
              <a:rPr lang="es-ES" sz="2000" dirty="0">
                <a:solidFill>
                  <a:schemeClr val="tx1"/>
                </a:solidFill>
              </a:rPr>
              <a:t> </a:t>
            </a:r>
            <a:r>
              <a:rPr lang="es-ES" sz="2000" dirty="0" err="1">
                <a:solidFill>
                  <a:schemeClr val="tx1"/>
                </a:solidFill>
              </a:rPr>
              <a:t>every</a:t>
            </a:r>
            <a:r>
              <a:rPr lang="es-ES" sz="2000" dirty="0">
                <a:solidFill>
                  <a:schemeClr val="tx1"/>
                </a:solidFill>
              </a:rPr>
              <a:t> </a:t>
            </a:r>
            <a:r>
              <a:rPr lang="es-ES" sz="2000" dirty="0" err="1">
                <a:solidFill>
                  <a:schemeClr val="tx1"/>
                </a:solidFill>
              </a:rPr>
              <a:t>microscopic</a:t>
            </a:r>
            <a:r>
              <a:rPr lang="es-ES" sz="2000" dirty="0">
                <a:solidFill>
                  <a:schemeClr val="tx1"/>
                </a:solidFill>
              </a:rPr>
              <a:t> </a:t>
            </a:r>
            <a:r>
              <a:rPr lang="es-ES" sz="2000" dirty="0" err="1">
                <a:solidFill>
                  <a:schemeClr val="tx1"/>
                </a:solidFill>
              </a:rPr>
              <a:t>sensitive</a:t>
            </a:r>
            <a:r>
              <a:rPr lang="es-ES" sz="2000" dirty="0">
                <a:solidFill>
                  <a:schemeClr val="tx1"/>
                </a:solidFill>
              </a:rPr>
              <a:t> </a:t>
            </a:r>
            <a:r>
              <a:rPr lang="es-ES" sz="2000" dirty="0" err="1">
                <a:solidFill>
                  <a:schemeClr val="tx1"/>
                </a:solidFill>
              </a:rPr>
              <a:t>area</a:t>
            </a:r>
            <a:r>
              <a:rPr lang="es-ES" sz="2000" dirty="0">
                <a:solidFill>
                  <a:schemeClr val="tx1"/>
                </a:solidFill>
              </a:rPr>
              <a:t>, A</a:t>
            </a:r>
            <a:r>
              <a:rPr lang="es-ES" sz="2000" baseline="-25000" dirty="0">
                <a:solidFill>
                  <a:schemeClr val="tx1"/>
                </a:solidFill>
              </a:rPr>
              <a:t>sen</a:t>
            </a:r>
            <a:r>
              <a:rPr lang="es-ES" sz="2000" dirty="0">
                <a:solidFill>
                  <a:schemeClr val="tx1"/>
                </a:solidFill>
              </a:rPr>
              <a:t>, </a:t>
            </a:r>
            <a:r>
              <a:rPr lang="es-ES" sz="2000" dirty="0" err="1">
                <a:solidFill>
                  <a:schemeClr val="tx1"/>
                </a:solidFill>
              </a:rPr>
              <a:t>must</a:t>
            </a:r>
            <a:r>
              <a:rPr lang="es-ES" sz="2000" dirty="0">
                <a:solidFill>
                  <a:schemeClr val="tx1"/>
                </a:solidFill>
              </a:rPr>
              <a:t> </a:t>
            </a:r>
            <a:r>
              <a:rPr lang="es-ES" sz="2000" dirty="0" err="1">
                <a:solidFill>
                  <a:schemeClr val="tx1"/>
                </a:solidFill>
              </a:rPr>
              <a:t>receive</a:t>
            </a:r>
            <a:r>
              <a:rPr lang="es-ES" sz="2000" dirty="0">
                <a:solidFill>
                  <a:schemeClr val="tx1"/>
                </a:solidFill>
              </a:rPr>
              <a:t> 1 </a:t>
            </a:r>
            <a:r>
              <a:rPr lang="es-ES" sz="2000" dirty="0" err="1">
                <a:solidFill>
                  <a:schemeClr val="tx1"/>
                </a:solidFill>
              </a:rPr>
              <a:t>LET</a:t>
            </a:r>
            <a:r>
              <a:rPr lang="es-ES" sz="2000" baseline="-25000" dirty="0" err="1">
                <a:solidFill>
                  <a:schemeClr val="tx1"/>
                </a:solidFill>
              </a:rPr>
              <a:t>umb</a:t>
            </a:r>
            <a:r>
              <a:rPr lang="es-ES" sz="2000" dirty="0">
                <a:solidFill>
                  <a:schemeClr val="tx1"/>
                </a:solidFill>
              </a:rPr>
              <a:t> hit.</a:t>
            </a:r>
            <a:endParaRPr lang="es-ES" sz="2000" baseline="-25000" dirty="0">
              <a:solidFill>
                <a:schemeClr val="tx1"/>
              </a:solidFill>
            </a:endParaRPr>
          </a:p>
        </p:txBody>
      </p:sp>
      <p:pic>
        <p:nvPicPr>
          <p:cNvPr id="13" name="Picture 10" descr="C:\Esenciales\a-TESIS Radiación\PresentaciónTesisRogelio\LETTotalOxigen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856" y="3860801"/>
            <a:ext cx="3621088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8 CuadroTexto"/>
          <p:cNvSpPr txBox="1">
            <a:spLocks noChangeArrowheads="1"/>
          </p:cNvSpPr>
          <p:nvPr/>
        </p:nvSpPr>
        <p:spPr bwMode="auto">
          <a:xfrm>
            <a:off x="3143673" y="3500438"/>
            <a:ext cx="60324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 b="1" dirty="0">
                <a:solidFill>
                  <a:srgbClr val="C00000"/>
                </a:solidFill>
              </a:rPr>
              <a:t>Precise </a:t>
            </a:r>
            <a:r>
              <a:rPr lang="es-ES" b="1" dirty="0" err="1">
                <a:solidFill>
                  <a:srgbClr val="C00000"/>
                </a:solidFill>
              </a:rPr>
              <a:t>Fluence</a:t>
            </a:r>
            <a:r>
              <a:rPr lang="es-ES" b="1" dirty="0">
                <a:solidFill>
                  <a:srgbClr val="C00000"/>
                </a:solidFill>
              </a:rPr>
              <a:t> and </a:t>
            </a:r>
            <a:r>
              <a:rPr lang="es-ES" b="1" dirty="0" err="1">
                <a:solidFill>
                  <a:srgbClr val="C00000"/>
                </a:solidFill>
              </a:rPr>
              <a:t>microscopic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aim</a:t>
            </a:r>
            <a:r>
              <a:rPr lang="es-ES" b="1" dirty="0">
                <a:solidFill>
                  <a:srgbClr val="C00000"/>
                </a:solidFill>
              </a:rPr>
              <a:t>: MICROPROBE</a:t>
            </a:r>
            <a:endParaRPr lang="es-ES" b="1" baseline="-25000" dirty="0">
              <a:solidFill>
                <a:srgbClr val="C00000"/>
              </a:solidFill>
            </a:endParaRPr>
          </a:p>
        </p:txBody>
      </p:sp>
      <p:sp>
        <p:nvSpPr>
          <p:cNvPr id="15" name="8 CuadroTexto"/>
          <p:cNvSpPr txBox="1">
            <a:spLocks noChangeArrowheads="1"/>
          </p:cNvSpPr>
          <p:nvPr/>
        </p:nvSpPr>
        <p:spPr bwMode="auto">
          <a:xfrm rot="-5400000">
            <a:off x="3035176" y="5264944"/>
            <a:ext cx="13589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 sz="1200" b="1" dirty="0">
                <a:solidFill>
                  <a:schemeClr val="tx1"/>
                </a:solidFill>
              </a:rPr>
              <a:t>~ 7 MeV-cm</a:t>
            </a:r>
            <a:r>
              <a:rPr lang="es-ES" sz="1200" b="1" baseline="30000" dirty="0">
                <a:solidFill>
                  <a:schemeClr val="tx1"/>
                </a:solidFill>
              </a:rPr>
              <a:t>2</a:t>
            </a:r>
            <a:r>
              <a:rPr lang="es-ES" sz="1200" b="1" dirty="0">
                <a:solidFill>
                  <a:schemeClr val="tx1"/>
                </a:solidFill>
              </a:rPr>
              <a:t>/mg</a:t>
            </a:r>
          </a:p>
        </p:txBody>
      </p:sp>
      <p:sp>
        <p:nvSpPr>
          <p:cNvPr id="16" name="8 CuadroTexto"/>
          <p:cNvSpPr txBox="1">
            <a:spLocks noChangeArrowheads="1"/>
          </p:cNvSpPr>
          <p:nvPr/>
        </p:nvSpPr>
        <p:spPr bwMode="auto">
          <a:xfrm rot="-5400000">
            <a:off x="4187305" y="4916488"/>
            <a:ext cx="13573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 sz="1200" b="1" dirty="0">
                <a:solidFill>
                  <a:schemeClr val="tx1"/>
                </a:solidFill>
              </a:rPr>
              <a:t>~ 0 MeV-cm</a:t>
            </a:r>
            <a:r>
              <a:rPr lang="es-ES" sz="1200" b="1" baseline="30000" dirty="0">
                <a:solidFill>
                  <a:schemeClr val="tx1"/>
                </a:solidFill>
              </a:rPr>
              <a:t>2</a:t>
            </a:r>
            <a:r>
              <a:rPr lang="es-ES" sz="1200" b="1" dirty="0">
                <a:solidFill>
                  <a:schemeClr val="tx1"/>
                </a:solidFill>
              </a:rPr>
              <a:t>/mg</a:t>
            </a:r>
          </a:p>
        </p:txBody>
      </p:sp>
      <p:sp>
        <p:nvSpPr>
          <p:cNvPr id="17" name="8 CuadroTexto"/>
          <p:cNvSpPr txBox="1">
            <a:spLocks noChangeArrowheads="1"/>
          </p:cNvSpPr>
          <p:nvPr/>
        </p:nvSpPr>
        <p:spPr bwMode="auto">
          <a:xfrm rot="-5400000">
            <a:off x="7865270" y="4849020"/>
            <a:ext cx="17795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 sz="1200" b="1">
                <a:solidFill>
                  <a:schemeClr val="tx1"/>
                </a:solidFill>
              </a:rPr>
              <a:t>~ 12 E-3 MeV-cm</a:t>
            </a:r>
            <a:r>
              <a:rPr lang="es-ES" sz="1200" b="1" baseline="30000">
                <a:solidFill>
                  <a:schemeClr val="tx1"/>
                </a:solidFill>
              </a:rPr>
              <a:t>2</a:t>
            </a:r>
            <a:r>
              <a:rPr lang="es-ES" sz="1200" b="1">
                <a:solidFill>
                  <a:schemeClr val="tx1"/>
                </a:solidFill>
              </a:rPr>
              <a:t>/mg</a:t>
            </a:r>
          </a:p>
        </p:txBody>
      </p:sp>
      <p:sp>
        <p:nvSpPr>
          <p:cNvPr id="18" name="8 CuadroTexto"/>
          <p:cNvSpPr txBox="1">
            <a:spLocks noChangeArrowheads="1"/>
          </p:cNvSpPr>
          <p:nvPr/>
        </p:nvSpPr>
        <p:spPr bwMode="auto">
          <a:xfrm rot="-5400000">
            <a:off x="9347995" y="4939507"/>
            <a:ext cx="15716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 sz="1200" b="1">
                <a:solidFill>
                  <a:schemeClr val="tx1"/>
                </a:solidFill>
              </a:rPr>
              <a:t>~ 0.45 MeV-cm</a:t>
            </a:r>
            <a:r>
              <a:rPr lang="es-ES" sz="1200" b="1" baseline="30000">
                <a:solidFill>
                  <a:schemeClr val="tx1"/>
                </a:solidFill>
              </a:rPr>
              <a:t>2</a:t>
            </a:r>
            <a:r>
              <a:rPr lang="es-ES" sz="1200" b="1">
                <a:solidFill>
                  <a:schemeClr val="tx1"/>
                </a:solidFill>
              </a:rPr>
              <a:t>/mg</a:t>
            </a:r>
          </a:p>
        </p:txBody>
      </p:sp>
      <p:grpSp>
        <p:nvGrpSpPr>
          <p:cNvPr id="19" name="18 Grupo"/>
          <p:cNvGrpSpPr>
            <a:grpSpLocks/>
          </p:cNvGrpSpPr>
          <p:nvPr/>
        </p:nvGrpSpPr>
        <p:grpSpPr bwMode="auto">
          <a:xfrm>
            <a:off x="6621463" y="3789040"/>
            <a:ext cx="3651250" cy="2578100"/>
            <a:chOff x="9056735" y="3860726"/>
            <a:chExt cx="3652169" cy="2577848"/>
          </a:xfrm>
        </p:grpSpPr>
        <p:pic>
          <p:nvPicPr>
            <p:cNvPr id="20" name="Picture 3" descr="C:\Esenciales\a-TESIS Radiación\anexos\apend4\imagenes\NIELOxigeno15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56735" y="3860726"/>
              <a:ext cx="3652169" cy="2577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8 CuadroTexto"/>
            <p:cNvSpPr txBox="1">
              <a:spLocks noChangeArrowheads="1"/>
            </p:cNvSpPr>
            <p:nvPr/>
          </p:nvSpPr>
          <p:spPr bwMode="auto">
            <a:xfrm rot="-5400000">
              <a:off x="10168318" y="4828492"/>
              <a:ext cx="177983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cs typeface="Lucida Sans Unicode" pitchFamily="34" charset="0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  <a:cs typeface="Lucida Sans Unicode" pitchFamily="34" charset="0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  <a:cs typeface="Lucida Sans Unicode" pitchFamily="34" charset="0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  <a:cs typeface="Lucida Sans Unicode" pitchFamily="34" charset="0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  <a:cs typeface="Lucida Sans Unicode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cs typeface="Lucida Sans Unicode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cs typeface="Lucida Sans Unicode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cs typeface="Lucida Sans Unicode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cs typeface="Lucida Sans Unicode" pitchFamily="34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s-ES" sz="1200" b="1">
                  <a:solidFill>
                    <a:schemeClr val="tx1"/>
                  </a:solidFill>
                </a:rPr>
                <a:t>~ 20 E-3 MeV-cm</a:t>
              </a:r>
              <a:r>
                <a:rPr lang="es-ES" sz="1200" b="1" baseline="30000">
                  <a:solidFill>
                    <a:schemeClr val="tx1"/>
                  </a:solidFill>
                </a:rPr>
                <a:t>2</a:t>
              </a:r>
              <a:r>
                <a:rPr lang="es-ES" sz="1200" b="1">
                  <a:solidFill>
                    <a:schemeClr val="tx1"/>
                  </a:solidFill>
                </a:rPr>
                <a:t>/mg</a:t>
              </a:r>
            </a:p>
          </p:txBody>
        </p:sp>
        <p:sp>
          <p:nvSpPr>
            <p:cNvPr id="22" name="8 CuadroTexto"/>
            <p:cNvSpPr txBox="1">
              <a:spLocks noChangeArrowheads="1"/>
            </p:cNvSpPr>
            <p:nvPr/>
          </p:nvSpPr>
          <p:spPr bwMode="auto">
            <a:xfrm rot="-5400000">
              <a:off x="11424957" y="4867997"/>
              <a:ext cx="157081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cs typeface="Lucida Sans Unicode" pitchFamily="34" charset="0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  <a:cs typeface="Lucida Sans Unicode" pitchFamily="34" charset="0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  <a:cs typeface="Lucida Sans Unicode" pitchFamily="34" charset="0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  <a:cs typeface="Lucida Sans Unicode" pitchFamily="34" charset="0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  <a:cs typeface="Lucida Sans Unicode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cs typeface="Lucida Sans Unicode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cs typeface="Lucida Sans Unicode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cs typeface="Lucida Sans Unicode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cs typeface="Lucida Sans Unicode" pitchFamily="34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s-ES" sz="1200" b="1">
                  <a:solidFill>
                    <a:schemeClr val="tx1"/>
                  </a:solidFill>
                </a:rPr>
                <a:t>~ 0.45 MeV-cm</a:t>
              </a:r>
              <a:r>
                <a:rPr lang="es-ES" sz="1200" b="1" baseline="30000">
                  <a:solidFill>
                    <a:schemeClr val="tx1"/>
                  </a:solidFill>
                </a:rPr>
                <a:t>2</a:t>
              </a:r>
              <a:r>
                <a:rPr lang="es-ES" sz="1200" b="1">
                  <a:solidFill>
                    <a:schemeClr val="tx1"/>
                  </a:solidFill>
                </a:rPr>
                <a:t>/mg</a:t>
              </a:r>
            </a:p>
          </p:txBody>
        </p:sp>
      </p:grpSp>
      <p:sp>
        <p:nvSpPr>
          <p:cNvPr id="23" name="Text Box 1"/>
          <p:cNvSpPr txBox="1">
            <a:spLocks noChangeArrowheads="1"/>
          </p:cNvSpPr>
          <p:nvPr/>
        </p:nvSpPr>
        <p:spPr bwMode="auto">
          <a:xfrm>
            <a:off x="1487488" y="188640"/>
            <a:ext cx="9145016" cy="792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/>
          <a:lstStyle/>
          <a:p>
            <a:pPr>
              <a:buClr>
                <a:srgbClr val="572314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s-ES_tradnl" sz="2600" dirty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TID &amp; DDD </a:t>
            </a:r>
            <a:r>
              <a:rPr lang="es-ES_tradnl" sz="2600" dirty="0" err="1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experiment</a:t>
            </a:r>
            <a:r>
              <a:rPr lang="es-ES_tradnl" sz="2600" dirty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sz="2600" dirty="0" err="1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design</a:t>
            </a:r>
            <a:r>
              <a:rPr lang="es-ES_tradnl" sz="2600" dirty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sz="2600" dirty="0" err="1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study</a:t>
            </a:r>
            <a:endParaRPr lang="es-ES_tradnl" sz="2600" dirty="0">
              <a:solidFill>
                <a:srgbClr val="57231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ill Sans MT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47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C:\Esenciales\a-TESIS Radiación\chap4_microsonda\4_imagenes\chipmontad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84" y="288926"/>
            <a:ext cx="2855912" cy="380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6" y="5405338"/>
            <a:ext cx="3384550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5" y="4095751"/>
            <a:ext cx="4105275" cy="134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CuadroTexto"/>
          <p:cNvSpPr txBox="1">
            <a:spLocks noChangeArrowheads="1"/>
          </p:cNvSpPr>
          <p:nvPr/>
        </p:nvSpPr>
        <p:spPr bwMode="auto">
          <a:xfrm>
            <a:off x="6672064" y="4266962"/>
            <a:ext cx="350608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 b="1" dirty="0">
                <a:solidFill>
                  <a:srgbClr val="C00000"/>
                </a:solidFill>
              </a:rPr>
              <a:t>-</a:t>
            </a:r>
            <a:r>
              <a:rPr lang="es-ES" b="1" dirty="0" err="1">
                <a:solidFill>
                  <a:srgbClr val="C00000"/>
                </a:solidFill>
              </a:rPr>
              <a:t>Oxígen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Ions</a:t>
            </a:r>
            <a:endParaRPr lang="es-ES" b="1" dirty="0">
              <a:solidFill>
                <a:srgbClr val="C00000"/>
              </a:solidFill>
            </a:endParaRPr>
          </a:p>
          <a:p>
            <a:pPr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 b="1" dirty="0">
                <a:solidFill>
                  <a:srgbClr val="C00000"/>
                </a:solidFill>
              </a:rPr>
              <a:t>-</a:t>
            </a:r>
            <a:r>
              <a:rPr lang="es-ES" b="1" dirty="0" err="1">
                <a:solidFill>
                  <a:srgbClr val="C00000"/>
                </a:solidFill>
              </a:rPr>
              <a:t>Shift</a:t>
            </a:r>
            <a:r>
              <a:rPr lang="es-ES" b="1" dirty="0">
                <a:solidFill>
                  <a:srgbClr val="C00000"/>
                </a:solidFill>
              </a:rPr>
              <a:t> Register:239x282 </a:t>
            </a:r>
            <a:r>
              <a:rPr lang="es-ES" b="1" dirty="0">
                <a:solidFill>
                  <a:srgbClr val="C00000"/>
                </a:solidFill>
                <a:latin typeface="Symbol" pitchFamily="18" charset="2"/>
              </a:rPr>
              <a:t>m</a:t>
            </a:r>
            <a:r>
              <a:rPr lang="es-ES" b="1" dirty="0">
                <a:solidFill>
                  <a:srgbClr val="C00000"/>
                </a:solidFill>
              </a:rPr>
              <a:t>m</a:t>
            </a:r>
            <a:r>
              <a:rPr lang="es-ES" b="1" baseline="30000" dirty="0">
                <a:solidFill>
                  <a:srgbClr val="C00000"/>
                </a:solidFill>
              </a:rPr>
              <a:t>2</a:t>
            </a:r>
          </a:p>
          <a:p>
            <a:pPr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 b="1" dirty="0">
                <a:solidFill>
                  <a:srgbClr val="C00000"/>
                </a:solidFill>
              </a:rPr>
              <a:t>-</a:t>
            </a:r>
            <a:r>
              <a:rPr lang="es-ES" b="1" dirty="0" err="1">
                <a:solidFill>
                  <a:srgbClr val="C00000"/>
                </a:solidFill>
              </a:rPr>
              <a:t>Static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Experiment</a:t>
            </a:r>
            <a:endParaRPr lang="es-ES" b="1" dirty="0">
              <a:solidFill>
                <a:srgbClr val="C00000"/>
              </a:solidFill>
            </a:endParaRPr>
          </a:p>
          <a:p>
            <a:pPr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 b="1" dirty="0">
                <a:solidFill>
                  <a:srgbClr val="C00000"/>
                </a:solidFill>
              </a:rPr>
              <a:t>- ~200 </a:t>
            </a:r>
            <a:r>
              <a:rPr lang="es-ES" b="1" dirty="0" err="1">
                <a:solidFill>
                  <a:srgbClr val="C00000"/>
                </a:solidFill>
              </a:rPr>
              <a:t>cps</a:t>
            </a:r>
            <a:r>
              <a:rPr lang="es-ES" b="1" dirty="0">
                <a:solidFill>
                  <a:srgbClr val="C00000"/>
                </a:solidFill>
              </a:rPr>
              <a:t>, 2.7</a:t>
            </a:r>
            <a:r>
              <a:rPr lang="es-ES" b="1" dirty="0">
                <a:solidFill>
                  <a:srgbClr val="C00000"/>
                </a:solidFill>
                <a:latin typeface="Symbol" pitchFamily="18" charset="2"/>
              </a:rPr>
              <a:t>F</a:t>
            </a:r>
            <a:r>
              <a:rPr lang="es-ES" b="1" baseline="-25000" dirty="0">
                <a:solidFill>
                  <a:srgbClr val="C00000"/>
                </a:solidFill>
              </a:rPr>
              <a:t>cob</a:t>
            </a:r>
            <a:r>
              <a:rPr lang="es-ES" b="1" dirty="0">
                <a:solidFill>
                  <a:srgbClr val="C00000"/>
                </a:solidFill>
              </a:rPr>
              <a:t>, 300 s</a:t>
            </a:r>
          </a:p>
          <a:p>
            <a:pPr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 b="1" dirty="0">
                <a:solidFill>
                  <a:srgbClr val="C00000"/>
                </a:solidFill>
              </a:rPr>
              <a:t>- 2 </a:t>
            </a:r>
            <a:r>
              <a:rPr lang="es-ES" b="1" dirty="0" err="1">
                <a:solidFill>
                  <a:srgbClr val="C00000"/>
                </a:solidFill>
              </a:rPr>
              <a:t>different</a:t>
            </a:r>
            <a:r>
              <a:rPr lang="es-ES" b="1" dirty="0">
                <a:solidFill>
                  <a:srgbClr val="C00000"/>
                </a:solidFill>
              </a:rPr>
              <a:t> chips</a:t>
            </a:r>
          </a:p>
          <a:p>
            <a:pPr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 b="1" dirty="0">
                <a:solidFill>
                  <a:srgbClr val="C00000"/>
                </a:solidFill>
              </a:rPr>
              <a:t>-Flux </a:t>
            </a:r>
            <a:r>
              <a:rPr lang="es-ES" b="1" dirty="0" err="1">
                <a:solidFill>
                  <a:srgbClr val="C00000"/>
                </a:solidFill>
              </a:rPr>
              <a:t>Stability</a:t>
            </a:r>
            <a:r>
              <a:rPr lang="es-ES" b="1" dirty="0">
                <a:solidFill>
                  <a:srgbClr val="C00000"/>
                </a:solidFill>
              </a:rPr>
              <a:t> Control </a:t>
            </a:r>
            <a:r>
              <a:rPr lang="es-ES" b="1" dirty="0" err="1">
                <a:solidFill>
                  <a:srgbClr val="C00000"/>
                </a:solidFill>
              </a:rPr>
              <a:t>by</a:t>
            </a:r>
            <a:r>
              <a:rPr lang="es-ES" b="1" dirty="0">
                <a:solidFill>
                  <a:srgbClr val="C00000"/>
                </a:solidFill>
              </a:rPr>
              <a:t> PIXE</a:t>
            </a:r>
          </a:p>
        </p:txBody>
      </p:sp>
      <p:sp>
        <p:nvSpPr>
          <p:cNvPr id="9" name="10 CuadroTexto"/>
          <p:cNvSpPr txBox="1">
            <a:spLocks noChangeArrowheads="1"/>
          </p:cNvSpPr>
          <p:nvPr/>
        </p:nvSpPr>
        <p:spPr bwMode="auto">
          <a:xfrm>
            <a:off x="2157860" y="5805265"/>
            <a:ext cx="37941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 sz="1600" b="1" dirty="0" err="1">
                <a:solidFill>
                  <a:schemeClr val="tx1"/>
                </a:solidFill>
              </a:rPr>
              <a:t>Typical</a:t>
            </a:r>
            <a:r>
              <a:rPr lang="es-ES" sz="1600" b="1" dirty="0">
                <a:solidFill>
                  <a:schemeClr val="tx1"/>
                </a:solidFill>
              </a:rPr>
              <a:t> </a:t>
            </a:r>
            <a:r>
              <a:rPr lang="es-ES" sz="1600" b="1" dirty="0" err="1">
                <a:solidFill>
                  <a:schemeClr val="tx1"/>
                </a:solidFill>
              </a:rPr>
              <a:t>Sensitive</a:t>
            </a:r>
            <a:r>
              <a:rPr lang="es-ES" sz="1600" b="1" dirty="0">
                <a:solidFill>
                  <a:schemeClr val="tx1"/>
                </a:solidFill>
              </a:rPr>
              <a:t> </a:t>
            </a:r>
            <a:r>
              <a:rPr lang="es-ES" sz="1600" b="1" dirty="0" err="1">
                <a:solidFill>
                  <a:schemeClr val="tx1"/>
                </a:solidFill>
              </a:rPr>
              <a:t>Area</a:t>
            </a:r>
            <a:r>
              <a:rPr lang="es-ES" sz="1600" b="1" dirty="0">
                <a:solidFill>
                  <a:schemeClr val="tx1"/>
                </a:solidFill>
              </a:rPr>
              <a:t>: </a:t>
            </a:r>
            <a:r>
              <a:rPr lang="es-ES" sz="1600" b="1" dirty="0" err="1">
                <a:solidFill>
                  <a:schemeClr val="tx1"/>
                </a:solidFill>
              </a:rPr>
              <a:t>Drain</a:t>
            </a:r>
            <a:r>
              <a:rPr lang="es-ES" sz="1600" b="1" dirty="0">
                <a:solidFill>
                  <a:schemeClr val="tx1"/>
                </a:solidFill>
              </a:rPr>
              <a:t> 3 </a:t>
            </a:r>
            <a:r>
              <a:rPr lang="es-ES" sz="1600" b="1" dirty="0">
                <a:solidFill>
                  <a:schemeClr val="tx1"/>
                </a:solidFill>
                <a:latin typeface="Symbol" pitchFamily="18" charset="2"/>
              </a:rPr>
              <a:t>m</a:t>
            </a:r>
            <a:r>
              <a:rPr lang="es-ES" sz="1600" b="1" dirty="0">
                <a:solidFill>
                  <a:schemeClr val="tx1"/>
                </a:solidFill>
              </a:rPr>
              <a:t>m</a:t>
            </a:r>
            <a:r>
              <a:rPr lang="es-ES" sz="1600" b="1" baseline="30000" dirty="0">
                <a:solidFill>
                  <a:schemeClr val="tx1"/>
                </a:solidFill>
              </a:rPr>
              <a:t>2</a:t>
            </a:r>
            <a:endParaRPr lang="es-ES" sz="1600" b="1" dirty="0">
              <a:solidFill>
                <a:schemeClr val="tx1"/>
              </a:solidFill>
            </a:endParaRPr>
          </a:p>
          <a:p>
            <a:pPr algn="ctr"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 sz="1600" b="1" dirty="0" err="1">
                <a:solidFill>
                  <a:schemeClr val="tx1"/>
                </a:solidFill>
              </a:rPr>
              <a:t>Maximum</a:t>
            </a:r>
            <a:r>
              <a:rPr lang="es-ES" sz="1600" b="1" dirty="0">
                <a:solidFill>
                  <a:schemeClr val="tx1"/>
                </a:solidFill>
              </a:rPr>
              <a:t> TID per chip ~20 </a:t>
            </a:r>
            <a:r>
              <a:rPr lang="es-ES" sz="1600" b="1" dirty="0" err="1">
                <a:solidFill>
                  <a:schemeClr val="tx1"/>
                </a:solidFill>
              </a:rPr>
              <a:t>krad</a:t>
            </a:r>
            <a:endParaRPr lang="es-ES" sz="1600" b="1" dirty="0">
              <a:solidFill>
                <a:schemeClr val="tx1"/>
              </a:solidFill>
            </a:endParaRPr>
          </a:p>
        </p:txBody>
      </p:sp>
      <p:pic>
        <p:nvPicPr>
          <p:cNvPr id="13" name="Picture 2" descr="C:\Esenciales\a-TESIS Radiación\A-PresentaciónTesisRogelio\imágenes\exp_layout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871" y="692151"/>
            <a:ext cx="4249738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3 CuadroTexto"/>
          <p:cNvSpPr txBox="1">
            <a:spLocks noChangeArrowheads="1"/>
          </p:cNvSpPr>
          <p:nvPr/>
        </p:nvSpPr>
        <p:spPr bwMode="auto">
          <a:xfrm>
            <a:off x="4640780" y="692150"/>
            <a:ext cx="184697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 sz="1600" b="1" dirty="0">
                <a:solidFill>
                  <a:schemeClr val="tx1"/>
                </a:solidFill>
              </a:rPr>
              <a:t>ION PELLETRON</a:t>
            </a:r>
          </a:p>
        </p:txBody>
      </p:sp>
      <p:sp>
        <p:nvSpPr>
          <p:cNvPr id="15" name="14 CuadroTexto"/>
          <p:cNvSpPr txBox="1">
            <a:spLocks noChangeArrowheads="1"/>
          </p:cNvSpPr>
          <p:nvPr/>
        </p:nvSpPr>
        <p:spPr bwMode="auto">
          <a:xfrm rot="5400000">
            <a:off x="5645398" y="1834456"/>
            <a:ext cx="10823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 sz="1400" b="1" dirty="0">
                <a:solidFill>
                  <a:srgbClr val="FFFF00"/>
                </a:solidFill>
              </a:rPr>
              <a:t>ION BEAM</a:t>
            </a:r>
          </a:p>
        </p:txBody>
      </p:sp>
      <p:sp>
        <p:nvSpPr>
          <p:cNvPr id="16" name="15 CuadroTexto"/>
          <p:cNvSpPr txBox="1">
            <a:spLocks noChangeArrowheads="1"/>
          </p:cNvSpPr>
          <p:nvPr/>
        </p:nvSpPr>
        <p:spPr bwMode="auto">
          <a:xfrm>
            <a:off x="5057860" y="3500438"/>
            <a:ext cx="19303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 sz="1400" b="1" dirty="0">
                <a:solidFill>
                  <a:srgbClr val="FFFF00"/>
                </a:solidFill>
              </a:rPr>
              <a:t>TARGET CHIP</a:t>
            </a:r>
          </a:p>
          <a:p>
            <a:pPr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 sz="1400" b="1" dirty="0">
                <a:solidFill>
                  <a:srgbClr val="FFFF00"/>
                </a:solidFill>
              </a:rPr>
              <a:t>IN MICROCHAMBER</a:t>
            </a:r>
          </a:p>
        </p:txBody>
      </p:sp>
      <p:sp>
        <p:nvSpPr>
          <p:cNvPr id="17" name="16 CuadroTexto"/>
          <p:cNvSpPr txBox="1">
            <a:spLocks noChangeArrowheads="1"/>
          </p:cNvSpPr>
          <p:nvPr/>
        </p:nvSpPr>
        <p:spPr bwMode="auto">
          <a:xfrm>
            <a:off x="4149810" y="2570164"/>
            <a:ext cx="150812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 sz="1400" b="1">
                <a:solidFill>
                  <a:srgbClr val="FFFF00"/>
                </a:solidFill>
              </a:rPr>
              <a:t>TESTVECTORS</a:t>
            </a:r>
          </a:p>
        </p:txBody>
      </p:sp>
      <p:sp>
        <p:nvSpPr>
          <p:cNvPr id="18" name="17 CuadroTexto"/>
          <p:cNvSpPr txBox="1">
            <a:spLocks noChangeArrowheads="1"/>
          </p:cNvSpPr>
          <p:nvPr/>
        </p:nvSpPr>
        <p:spPr bwMode="auto">
          <a:xfrm>
            <a:off x="4491122" y="3336926"/>
            <a:ext cx="104227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 sz="1400" b="1" dirty="0">
                <a:solidFill>
                  <a:srgbClr val="FFFF00"/>
                </a:solidFill>
              </a:rPr>
              <a:t>OUTPUTS</a:t>
            </a:r>
          </a:p>
        </p:txBody>
      </p:sp>
      <p:sp>
        <p:nvSpPr>
          <p:cNvPr id="19" name="18 CuadroTexto"/>
          <p:cNvSpPr txBox="1">
            <a:spLocks noChangeArrowheads="1"/>
          </p:cNvSpPr>
          <p:nvPr/>
        </p:nvSpPr>
        <p:spPr bwMode="auto">
          <a:xfrm rot="5400000">
            <a:off x="3453782" y="1805880"/>
            <a:ext cx="126188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 sz="1400" b="1" dirty="0">
                <a:solidFill>
                  <a:srgbClr val="FF0000"/>
                </a:solidFill>
              </a:rPr>
              <a:t>COMMANDS</a:t>
            </a:r>
          </a:p>
        </p:txBody>
      </p:sp>
      <p:sp>
        <p:nvSpPr>
          <p:cNvPr id="20" name="19 CuadroTexto"/>
          <p:cNvSpPr txBox="1">
            <a:spLocks noChangeArrowheads="1"/>
          </p:cNvSpPr>
          <p:nvPr/>
        </p:nvSpPr>
        <p:spPr bwMode="auto">
          <a:xfrm rot="-5400000">
            <a:off x="3274551" y="1847950"/>
            <a:ext cx="5725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 sz="1400" b="1" dirty="0">
                <a:solidFill>
                  <a:srgbClr val="FF0000"/>
                </a:solidFill>
              </a:rPr>
              <a:t>LOG</a:t>
            </a:r>
          </a:p>
        </p:txBody>
      </p:sp>
      <p:sp>
        <p:nvSpPr>
          <p:cNvPr id="21" name="20 CuadroTexto"/>
          <p:cNvSpPr txBox="1">
            <a:spLocks noChangeArrowheads="1"/>
          </p:cNvSpPr>
          <p:nvPr/>
        </p:nvSpPr>
        <p:spPr bwMode="auto">
          <a:xfrm>
            <a:off x="2856502" y="838201"/>
            <a:ext cx="105785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 sz="1200" b="1" dirty="0">
                <a:solidFill>
                  <a:schemeClr val="tx1"/>
                </a:solidFill>
              </a:rPr>
              <a:t>TNT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 sz="1200" b="1" dirty="0">
                <a:solidFill>
                  <a:schemeClr val="tx1"/>
                </a:solidFill>
              </a:rPr>
              <a:t>CONTROL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 sz="1200" b="1" dirty="0">
                <a:solidFill>
                  <a:schemeClr val="tx1"/>
                </a:solidFill>
              </a:rPr>
              <a:t>SOFTWARE</a:t>
            </a:r>
          </a:p>
        </p:txBody>
      </p:sp>
      <p:sp>
        <p:nvSpPr>
          <p:cNvPr id="22" name="21 CuadroTexto"/>
          <p:cNvSpPr txBox="1">
            <a:spLocks noChangeArrowheads="1"/>
          </p:cNvSpPr>
          <p:nvPr/>
        </p:nvSpPr>
        <p:spPr bwMode="auto">
          <a:xfrm>
            <a:off x="2567608" y="3351214"/>
            <a:ext cx="19245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 b="1" dirty="0">
                <a:solidFill>
                  <a:srgbClr val="FFFF00"/>
                </a:solidFill>
              </a:rPr>
              <a:t>TEST MONITOR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 b="1" dirty="0" err="1">
                <a:solidFill>
                  <a:srgbClr val="FFFF00"/>
                </a:solidFill>
              </a:rPr>
              <a:t>FTUsb</a:t>
            </a:r>
            <a:endParaRPr lang="es-ES" b="1" dirty="0">
              <a:solidFill>
                <a:srgbClr val="FFFF00"/>
              </a:solidFill>
            </a:endParaRPr>
          </a:p>
        </p:txBody>
      </p:sp>
      <p:sp>
        <p:nvSpPr>
          <p:cNvPr id="23" name="22 CuadroTexto"/>
          <p:cNvSpPr txBox="1">
            <a:spLocks noChangeArrowheads="1"/>
          </p:cNvSpPr>
          <p:nvPr/>
        </p:nvSpPr>
        <p:spPr bwMode="auto">
          <a:xfrm>
            <a:off x="7742322" y="3789364"/>
            <a:ext cx="138800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 sz="1400" b="1" dirty="0">
                <a:solidFill>
                  <a:srgbClr val="FFFF00"/>
                </a:solidFill>
              </a:rPr>
              <a:t>TARGET CHIP</a:t>
            </a:r>
          </a:p>
        </p:txBody>
      </p:sp>
      <p:sp>
        <p:nvSpPr>
          <p:cNvPr id="24" name="Text Box 1"/>
          <p:cNvSpPr txBox="1">
            <a:spLocks noChangeArrowheads="1"/>
          </p:cNvSpPr>
          <p:nvPr/>
        </p:nvSpPr>
        <p:spPr bwMode="auto">
          <a:xfrm>
            <a:off x="1415480" y="116632"/>
            <a:ext cx="9145016" cy="792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/>
          <a:lstStyle/>
          <a:p>
            <a:pPr>
              <a:buClr>
                <a:srgbClr val="572314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s-ES_tradnl" sz="2600" dirty="0" err="1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Threshold</a:t>
            </a:r>
            <a:r>
              <a:rPr lang="es-ES_tradnl" sz="2600" dirty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LET </a:t>
            </a:r>
            <a:r>
              <a:rPr lang="es-ES_tradnl" sz="2600" dirty="0" err="1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experiment</a:t>
            </a:r>
            <a:endParaRPr lang="es-ES_tradnl" sz="2600" dirty="0">
              <a:solidFill>
                <a:srgbClr val="57231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ill Sans MT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30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Esenciales\a-Investigación\a-RENASER\a-Experimento Microsonda 1-11 Junio 2010\Capturas Osciloscopio\Viernes 11 Junio 2010\seu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976" y="908720"/>
            <a:ext cx="7380287" cy="308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6" y="5405338"/>
            <a:ext cx="3384550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5" y="4095751"/>
            <a:ext cx="4105275" cy="134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CuadroTexto"/>
          <p:cNvSpPr txBox="1">
            <a:spLocks noChangeArrowheads="1"/>
          </p:cNvSpPr>
          <p:nvPr/>
        </p:nvSpPr>
        <p:spPr bwMode="auto">
          <a:xfrm>
            <a:off x="6672064" y="4266962"/>
            <a:ext cx="350608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 b="1" dirty="0">
                <a:solidFill>
                  <a:srgbClr val="C00000"/>
                </a:solidFill>
              </a:rPr>
              <a:t>-</a:t>
            </a:r>
            <a:r>
              <a:rPr lang="es-ES" b="1" dirty="0" err="1">
                <a:solidFill>
                  <a:srgbClr val="C00000"/>
                </a:solidFill>
              </a:rPr>
              <a:t>Oxígen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Ions</a:t>
            </a:r>
            <a:endParaRPr lang="es-ES" b="1" dirty="0">
              <a:solidFill>
                <a:srgbClr val="C00000"/>
              </a:solidFill>
            </a:endParaRPr>
          </a:p>
          <a:p>
            <a:pPr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 b="1" dirty="0">
                <a:solidFill>
                  <a:srgbClr val="C00000"/>
                </a:solidFill>
              </a:rPr>
              <a:t>-</a:t>
            </a:r>
            <a:r>
              <a:rPr lang="es-ES" b="1" dirty="0" err="1">
                <a:solidFill>
                  <a:srgbClr val="C00000"/>
                </a:solidFill>
              </a:rPr>
              <a:t>Shift</a:t>
            </a:r>
            <a:r>
              <a:rPr lang="es-ES" b="1" dirty="0">
                <a:solidFill>
                  <a:srgbClr val="C00000"/>
                </a:solidFill>
              </a:rPr>
              <a:t> Register:239x282 </a:t>
            </a:r>
            <a:r>
              <a:rPr lang="es-ES" b="1" dirty="0">
                <a:solidFill>
                  <a:srgbClr val="C00000"/>
                </a:solidFill>
                <a:latin typeface="Symbol" pitchFamily="18" charset="2"/>
              </a:rPr>
              <a:t>m</a:t>
            </a:r>
            <a:r>
              <a:rPr lang="es-ES" b="1" dirty="0">
                <a:solidFill>
                  <a:srgbClr val="C00000"/>
                </a:solidFill>
              </a:rPr>
              <a:t>m</a:t>
            </a:r>
            <a:r>
              <a:rPr lang="es-ES" b="1" baseline="30000" dirty="0">
                <a:solidFill>
                  <a:srgbClr val="C00000"/>
                </a:solidFill>
              </a:rPr>
              <a:t>2</a:t>
            </a:r>
          </a:p>
          <a:p>
            <a:pPr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 b="1" dirty="0">
                <a:solidFill>
                  <a:srgbClr val="C00000"/>
                </a:solidFill>
              </a:rPr>
              <a:t>-</a:t>
            </a:r>
            <a:r>
              <a:rPr lang="es-ES" b="1" dirty="0" err="1">
                <a:solidFill>
                  <a:srgbClr val="C00000"/>
                </a:solidFill>
              </a:rPr>
              <a:t>Static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Experiment</a:t>
            </a:r>
            <a:endParaRPr lang="es-ES" b="1" dirty="0">
              <a:solidFill>
                <a:srgbClr val="C00000"/>
              </a:solidFill>
            </a:endParaRPr>
          </a:p>
          <a:p>
            <a:pPr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 b="1" dirty="0">
                <a:solidFill>
                  <a:srgbClr val="C00000"/>
                </a:solidFill>
              </a:rPr>
              <a:t>- ~200 </a:t>
            </a:r>
            <a:r>
              <a:rPr lang="es-ES" b="1" dirty="0" err="1">
                <a:solidFill>
                  <a:srgbClr val="C00000"/>
                </a:solidFill>
              </a:rPr>
              <a:t>cps</a:t>
            </a:r>
            <a:r>
              <a:rPr lang="es-ES" b="1" dirty="0">
                <a:solidFill>
                  <a:srgbClr val="C00000"/>
                </a:solidFill>
              </a:rPr>
              <a:t>, 2.7</a:t>
            </a:r>
            <a:r>
              <a:rPr lang="es-ES" b="1" dirty="0">
                <a:solidFill>
                  <a:srgbClr val="C00000"/>
                </a:solidFill>
                <a:latin typeface="Symbol" pitchFamily="18" charset="2"/>
              </a:rPr>
              <a:t>F</a:t>
            </a:r>
            <a:r>
              <a:rPr lang="es-ES" b="1" baseline="-25000" dirty="0">
                <a:solidFill>
                  <a:srgbClr val="C00000"/>
                </a:solidFill>
              </a:rPr>
              <a:t>cob</a:t>
            </a:r>
            <a:r>
              <a:rPr lang="es-ES" b="1" dirty="0">
                <a:solidFill>
                  <a:srgbClr val="C00000"/>
                </a:solidFill>
              </a:rPr>
              <a:t>, 300 s</a:t>
            </a:r>
          </a:p>
          <a:p>
            <a:pPr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 b="1" dirty="0">
                <a:solidFill>
                  <a:srgbClr val="C00000"/>
                </a:solidFill>
              </a:rPr>
              <a:t>- 2 </a:t>
            </a:r>
            <a:r>
              <a:rPr lang="es-ES" b="1" dirty="0" err="1">
                <a:solidFill>
                  <a:srgbClr val="C00000"/>
                </a:solidFill>
              </a:rPr>
              <a:t>different</a:t>
            </a:r>
            <a:r>
              <a:rPr lang="es-ES" b="1" dirty="0">
                <a:solidFill>
                  <a:srgbClr val="C00000"/>
                </a:solidFill>
              </a:rPr>
              <a:t> chips</a:t>
            </a:r>
          </a:p>
          <a:p>
            <a:pPr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 b="1" dirty="0">
                <a:solidFill>
                  <a:srgbClr val="C00000"/>
                </a:solidFill>
              </a:rPr>
              <a:t>-Flux </a:t>
            </a:r>
            <a:r>
              <a:rPr lang="es-ES" b="1" dirty="0" err="1">
                <a:solidFill>
                  <a:srgbClr val="C00000"/>
                </a:solidFill>
              </a:rPr>
              <a:t>Stability</a:t>
            </a:r>
            <a:r>
              <a:rPr lang="es-ES" b="1" dirty="0">
                <a:solidFill>
                  <a:srgbClr val="C00000"/>
                </a:solidFill>
              </a:rPr>
              <a:t> Control </a:t>
            </a:r>
            <a:r>
              <a:rPr lang="es-ES" b="1" dirty="0" err="1">
                <a:solidFill>
                  <a:srgbClr val="C00000"/>
                </a:solidFill>
              </a:rPr>
              <a:t>by</a:t>
            </a:r>
            <a:r>
              <a:rPr lang="es-ES" b="1" dirty="0">
                <a:solidFill>
                  <a:srgbClr val="C00000"/>
                </a:solidFill>
              </a:rPr>
              <a:t> PIXE</a:t>
            </a:r>
          </a:p>
        </p:txBody>
      </p:sp>
      <p:sp>
        <p:nvSpPr>
          <p:cNvPr id="9" name="10 CuadroTexto"/>
          <p:cNvSpPr txBox="1">
            <a:spLocks noChangeArrowheads="1"/>
          </p:cNvSpPr>
          <p:nvPr/>
        </p:nvSpPr>
        <p:spPr bwMode="auto">
          <a:xfrm>
            <a:off x="2157860" y="5805265"/>
            <a:ext cx="37941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 sz="1600" b="1" dirty="0" err="1">
                <a:solidFill>
                  <a:schemeClr val="tx1"/>
                </a:solidFill>
              </a:rPr>
              <a:t>Typical</a:t>
            </a:r>
            <a:r>
              <a:rPr lang="es-ES" sz="1600" b="1" dirty="0">
                <a:solidFill>
                  <a:schemeClr val="tx1"/>
                </a:solidFill>
              </a:rPr>
              <a:t> </a:t>
            </a:r>
            <a:r>
              <a:rPr lang="es-ES" sz="1600" b="1" dirty="0" err="1">
                <a:solidFill>
                  <a:schemeClr val="tx1"/>
                </a:solidFill>
              </a:rPr>
              <a:t>Sensitive</a:t>
            </a:r>
            <a:r>
              <a:rPr lang="es-ES" sz="1600" b="1" dirty="0">
                <a:solidFill>
                  <a:schemeClr val="tx1"/>
                </a:solidFill>
              </a:rPr>
              <a:t> </a:t>
            </a:r>
            <a:r>
              <a:rPr lang="es-ES" sz="1600" b="1" dirty="0" err="1">
                <a:solidFill>
                  <a:schemeClr val="tx1"/>
                </a:solidFill>
              </a:rPr>
              <a:t>Area</a:t>
            </a:r>
            <a:r>
              <a:rPr lang="es-ES" sz="1600" b="1" dirty="0">
                <a:solidFill>
                  <a:schemeClr val="tx1"/>
                </a:solidFill>
              </a:rPr>
              <a:t>: </a:t>
            </a:r>
            <a:r>
              <a:rPr lang="es-ES" sz="1600" b="1" dirty="0" err="1">
                <a:solidFill>
                  <a:schemeClr val="tx1"/>
                </a:solidFill>
              </a:rPr>
              <a:t>Drain</a:t>
            </a:r>
            <a:r>
              <a:rPr lang="es-ES" sz="1600" b="1" dirty="0">
                <a:solidFill>
                  <a:schemeClr val="tx1"/>
                </a:solidFill>
              </a:rPr>
              <a:t> 3 </a:t>
            </a:r>
            <a:r>
              <a:rPr lang="es-ES" sz="1600" b="1" dirty="0">
                <a:solidFill>
                  <a:schemeClr val="tx1"/>
                </a:solidFill>
                <a:latin typeface="Symbol" pitchFamily="18" charset="2"/>
              </a:rPr>
              <a:t>m</a:t>
            </a:r>
            <a:r>
              <a:rPr lang="es-ES" sz="1600" b="1" dirty="0">
                <a:solidFill>
                  <a:schemeClr val="tx1"/>
                </a:solidFill>
              </a:rPr>
              <a:t>m</a:t>
            </a:r>
            <a:r>
              <a:rPr lang="es-ES" sz="1600" b="1" baseline="30000" dirty="0">
                <a:solidFill>
                  <a:schemeClr val="tx1"/>
                </a:solidFill>
              </a:rPr>
              <a:t>2</a:t>
            </a:r>
            <a:endParaRPr lang="es-ES" sz="1600" b="1" dirty="0">
              <a:solidFill>
                <a:schemeClr val="tx1"/>
              </a:solidFill>
            </a:endParaRPr>
          </a:p>
          <a:p>
            <a:pPr algn="ctr"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 sz="1600" b="1" dirty="0" err="1">
                <a:solidFill>
                  <a:schemeClr val="tx1"/>
                </a:solidFill>
              </a:rPr>
              <a:t>Maximum</a:t>
            </a:r>
            <a:r>
              <a:rPr lang="es-ES" sz="1600" b="1" dirty="0">
                <a:solidFill>
                  <a:schemeClr val="tx1"/>
                </a:solidFill>
              </a:rPr>
              <a:t> TID per chip ~20 </a:t>
            </a:r>
            <a:r>
              <a:rPr lang="es-ES" sz="1600" b="1" dirty="0" err="1">
                <a:solidFill>
                  <a:schemeClr val="tx1"/>
                </a:solidFill>
              </a:rPr>
              <a:t>krad</a:t>
            </a:r>
            <a:endParaRPr lang="es-ES" sz="1600" b="1" dirty="0">
              <a:solidFill>
                <a:schemeClr val="tx1"/>
              </a:solidFill>
            </a:endParaRPr>
          </a:p>
        </p:txBody>
      </p:sp>
      <p:sp>
        <p:nvSpPr>
          <p:cNvPr id="24" name="Text Box 1"/>
          <p:cNvSpPr txBox="1">
            <a:spLocks noChangeArrowheads="1"/>
          </p:cNvSpPr>
          <p:nvPr/>
        </p:nvSpPr>
        <p:spPr bwMode="auto">
          <a:xfrm>
            <a:off x="1415480" y="116632"/>
            <a:ext cx="9145016" cy="792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/>
          <a:lstStyle/>
          <a:p>
            <a:pPr>
              <a:buClr>
                <a:srgbClr val="572314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s-ES_tradnl" sz="2600" dirty="0" err="1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Threshold</a:t>
            </a:r>
            <a:r>
              <a:rPr lang="es-ES_tradnl" sz="2600" dirty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LET </a:t>
            </a:r>
            <a:r>
              <a:rPr lang="es-ES_tradnl" sz="2600" dirty="0" err="1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experiment</a:t>
            </a:r>
            <a:endParaRPr lang="es-ES_tradnl" sz="2600" dirty="0">
              <a:solidFill>
                <a:srgbClr val="57231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ill Sans MT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94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Esenciales\a-Investigación\a-RENASER\a-Experimento Microsonda 1-11 Junio 2010\Capturas Osciloscopio\Viernes 11 Junio 2010\seu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130" y="704850"/>
            <a:ext cx="7380287" cy="308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6" y="5405338"/>
            <a:ext cx="3384550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5" y="4095751"/>
            <a:ext cx="4105275" cy="134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10 CuadroTexto"/>
          <p:cNvSpPr txBox="1">
            <a:spLocks noChangeArrowheads="1"/>
          </p:cNvSpPr>
          <p:nvPr/>
        </p:nvSpPr>
        <p:spPr bwMode="auto">
          <a:xfrm>
            <a:off x="2157860" y="5805265"/>
            <a:ext cx="37941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 sz="1600" b="1" dirty="0" err="1">
                <a:solidFill>
                  <a:schemeClr val="tx1"/>
                </a:solidFill>
              </a:rPr>
              <a:t>Typical</a:t>
            </a:r>
            <a:r>
              <a:rPr lang="es-ES" sz="1600" b="1" dirty="0">
                <a:solidFill>
                  <a:schemeClr val="tx1"/>
                </a:solidFill>
              </a:rPr>
              <a:t> </a:t>
            </a:r>
            <a:r>
              <a:rPr lang="es-ES" sz="1600" b="1" dirty="0" err="1">
                <a:solidFill>
                  <a:schemeClr val="tx1"/>
                </a:solidFill>
              </a:rPr>
              <a:t>Sensitive</a:t>
            </a:r>
            <a:r>
              <a:rPr lang="es-ES" sz="1600" b="1" dirty="0">
                <a:solidFill>
                  <a:schemeClr val="tx1"/>
                </a:solidFill>
              </a:rPr>
              <a:t> </a:t>
            </a:r>
            <a:r>
              <a:rPr lang="es-ES" sz="1600" b="1" dirty="0" err="1">
                <a:solidFill>
                  <a:schemeClr val="tx1"/>
                </a:solidFill>
              </a:rPr>
              <a:t>Area</a:t>
            </a:r>
            <a:r>
              <a:rPr lang="es-ES" sz="1600" b="1" dirty="0">
                <a:solidFill>
                  <a:schemeClr val="tx1"/>
                </a:solidFill>
              </a:rPr>
              <a:t>: </a:t>
            </a:r>
            <a:r>
              <a:rPr lang="es-ES" sz="1600" b="1" dirty="0" err="1">
                <a:solidFill>
                  <a:schemeClr val="tx1"/>
                </a:solidFill>
              </a:rPr>
              <a:t>Drain</a:t>
            </a:r>
            <a:r>
              <a:rPr lang="es-ES" sz="1600" b="1" dirty="0">
                <a:solidFill>
                  <a:schemeClr val="tx1"/>
                </a:solidFill>
              </a:rPr>
              <a:t> 3 </a:t>
            </a:r>
            <a:r>
              <a:rPr lang="es-ES" sz="1600" b="1" dirty="0">
                <a:solidFill>
                  <a:schemeClr val="tx1"/>
                </a:solidFill>
                <a:latin typeface="Symbol" pitchFamily="18" charset="2"/>
              </a:rPr>
              <a:t>m</a:t>
            </a:r>
            <a:r>
              <a:rPr lang="es-ES" sz="1600" b="1" dirty="0">
                <a:solidFill>
                  <a:schemeClr val="tx1"/>
                </a:solidFill>
              </a:rPr>
              <a:t>m</a:t>
            </a:r>
            <a:r>
              <a:rPr lang="es-ES" sz="1600" b="1" baseline="30000" dirty="0">
                <a:solidFill>
                  <a:schemeClr val="tx1"/>
                </a:solidFill>
              </a:rPr>
              <a:t>2</a:t>
            </a:r>
            <a:endParaRPr lang="es-ES" sz="1600" b="1" dirty="0">
              <a:solidFill>
                <a:schemeClr val="tx1"/>
              </a:solidFill>
            </a:endParaRPr>
          </a:p>
          <a:p>
            <a:pPr algn="ctr"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 sz="1600" b="1" dirty="0" err="1">
                <a:solidFill>
                  <a:schemeClr val="tx1"/>
                </a:solidFill>
              </a:rPr>
              <a:t>Maximum</a:t>
            </a:r>
            <a:r>
              <a:rPr lang="es-ES" sz="1600" b="1" dirty="0">
                <a:solidFill>
                  <a:schemeClr val="tx1"/>
                </a:solidFill>
              </a:rPr>
              <a:t> TID per chip ~20 </a:t>
            </a:r>
            <a:r>
              <a:rPr lang="es-ES" sz="1600" b="1" dirty="0" err="1">
                <a:solidFill>
                  <a:schemeClr val="tx1"/>
                </a:solidFill>
              </a:rPr>
              <a:t>krad</a:t>
            </a:r>
            <a:endParaRPr lang="es-ES" sz="1600" b="1" dirty="0">
              <a:solidFill>
                <a:schemeClr val="tx1"/>
              </a:solidFill>
            </a:endParaRPr>
          </a:p>
        </p:txBody>
      </p:sp>
      <p:grpSp>
        <p:nvGrpSpPr>
          <p:cNvPr id="10" name="9 Grupo"/>
          <p:cNvGrpSpPr>
            <a:grpSpLocks/>
          </p:cNvGrpSpPr>
          <p:nvPr/>
        </p:nvGrpSpPr>
        <p:grpSpPr bwMode="auto">
          <a:xfrm>
            <a:off x="7176121" y="4220616"/>
            <a:ext cx="2808287" cy="1944688"/>
            <a:chOff x="9144000" y="4441132"/>
            <a:chExt cx="2479549" cy="1694706"/>
          </a:xfrm>
        </p:grpSpPr>
        <p:pic>
          <p:nvPicPr>
            <p:cNvPr id="11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0" y="4441132"/>
              <a:ext cx="2479549" cy="16947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3 Rectángulo redondeado"/>
            <p:cNvSpPr>
              <a:spLocks noChangeArrowheads="1"/>
            </p:cNvSpPr>
            <p:nvPr/>
          </p:nvSpPr>
          <p:spPr bwMode="auto">
            <a:xfrm>
              <a:off x="9468544" y="5288485"/>
              <a:ext cx="1584176" cy="516779"/>
            </a:xfrm>
            <a:prstGeom prst="roundRect">
              <a:avLst>
                <a:gd name="adj" fmla="val 16667"/>
              </a:avLst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es-ES"/>
            </a:p>
          </p:txBody>
        </p:sp>
      </p:grpSp>
      <p:sp>
        <p:nvSpPr>
          <p:cNvPr id="24" name="Text Box 1"/>
          <p:cNvSpPr txBox="1">
            <a:spLocks noChangeArrowheads="1"/>
          </p:cNvSpPr>
          <p:nvPr/>
        </p:nvSpPr>
        <p:spPr bwMode="auto">
          <a:xfrm>
            <a:off x="1415480" y="116632"/>
            <a:ext cx="9145016" cy="792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/>
          <a:lstStyle/>
          <a:p>
            <a:pPr>
              <a:buClr>
                <a:srgbClr val="572314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s-ES_tradnl" sz="2600" dirty="0" err="1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Threshold</a:t>
            </a:r>
            <a:r>
              <a:rPr lang="es-ES_tradnl" sz="2600" dirty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LET </a:t>
            </a:r>
            <a:r>
              <a:rPr lang="es-ES_tradnl" sz="2600" dirty="0" err="1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experiment</a:t>
            </a:r>
            <a:endParaRPr lang="es-ES_tradnl" sz="2600" dirty="0">
              <a:solidFill>
                <a:srgbClr val="57231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ill Sans MT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324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CuadroTexto"/>
          <p:cNvSpPr txBox="1">
            <a:spLocks noChangeArrowheads="1"/>
          </p:cNvSpPr>
          <p:nvPr/>
        </p:nvSpPr>
        <p:spPr bwMode="auto">
          <a:xfrm>
            <a:off x="1487488" y="5661248"/>
            <a:ext cx="918051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9pPr>
          </a:lstStyle>
          <a:p>
            <a:pPr algn="just"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 sz="900" b="1" i="1" dirty="0" err="1">
                <a:solidFill>
                  <a:schemeClr val="tx1"/>
                </a:solidFill>
              </a:rPr>
              <a:t>Early</a:t>
            </a:r>
            <a:r>
              <a:rPr lang="es-ES" sz="900" b="1" i="1" dirty="0">
                <a:solidFill>
                  <a:schemeClr val="tx1"/>
                </a:solidFill>
              </a:rPr>
              <a:t> </a:t>
            </a:r>
            <a:r>
              <a:rPr lang="es-ES" sz="900" b="1" i="1" dirty="0" err="1">
                <a:solidFill>
                  <a:schemeClr val="tx1"/>
                </a:solidFill>
              </a:rPr>
              <a:t>works</a:t>
            </a:r>
            <a:r>
              <a:rPr lang="es-ES" sz="900" b="1" i="1" dirty="0">
                <a:solidFill>
                  <a:schemeClr val="tx1"/>
                </a:solidFill>
              </a:rPr>
              <a:t> </a:t>
            </a:r>
            <a:r>
              <a:rPr lang="es-ES" sz="900" b="1" i="1" dirty="0" err="1">
                <a:solidFill>
                  <a:schemeClr val="tx1"/>
                </a:solidFill>
              </a:rPr>
              <a:t>on</a:t>
            </a:r>
            <a:r>
              <a:rPr lang="es-ES" sz="900" b="1" i="1" dirty="0">
                <a:solidFill>
                  <a:schemeClr val="tx1"/>
                </a:solidFill>
              </a:rPr>
              <a:t> </a:t>
            </a:r>
            <a:r>
              <a:rPr lang="es-ES" sz="900" b="1" i="1" dirty="0" err="1">
                <a:solidFill>
                  <a:schemeClr val="tx1"/>
                </a:solidFill>
              </a:rPr>
              <a:t>the</a:t>
            </a:r>
            <a:r>
              <a:rPr lang="es-ES" sz="900" b="1" i="1" dirty="0">
                <a:solidFill>
                  <a:schemeClr val="tx1"/>
                </a:solidFill>
              </a:rPr>
              <a:t> nuclear </a:t>
            </a:r>
            <a:r>
              <a:rPr lang="es-ES" sz="900" b="1" i="1" dirty="0" err="1">
                <a:solidFill>
                  <a:schemeClr val="tx1"/>
                </a:solidFill>
              </a:rPr>
              <a:t>microprobe</a:t>
            </a:r>
            <a:r>
              <a:rPr lang="es-ES" sz="900" b="1" i="1" dirty="0">
                <a:solidFill>
                  <a:schemeClr val="tx1"/>
                </a:solidFill>
              </a:rPr>
              <a:t> fine </a:t>
            </a:r>
            <a:r>
              <a:rPr lang="es-ES" sz="900" b="1" i="1" dirty="0" err="1">
                <a:solidFill>
                  <a:schemeClr val="tx1"/>
                </a:solidFill>
              </a:rPr>
              <a:t>tuning</a:t>
            </a:r>
            <a:r>
              <a:rPr lang="es-ES" sz="900" b="1" i="1" dirty="0">
                <a:solidFill>
                  <a:schemeClr val="tx1"/>
                </a:solidFill>
              </a:rPr>
              <a:t> </a:t>
            </a:r>
            <a:r>
              <a:rPr lang="es-ES" sz="900" b="1" i="1" dirty="0" err="1">
                <a:solidFill>
                  <a:schemeClr val="tx1"/>
                </a:solidFill>
              </a:rPr>
              <a:t>for</a:t>
            </a:r>
            <a:r>
              <a:rPr lang="es-ES" sz="900" b="1" i="1" dirty="0">
                <a:solidFill>
                  <a:schemeClr val="tx1"/>
                </a:solidFill>
              </a:rPr>
              <a:t> </a:t>
            </a:r>
            <a:r>
              <a:rPr lang="es-ES" sz="900" b="1" i="1" dirty="0" err="1">
                <a:solidFill>
                  <a:schemeClr val="tx1"/>
                </a:solidFill>
              </a:rPr>
              <a:t>microelectronics</a:t>
            </a:r>
            <a:r>
              <a:rPr lang="es-ES" sz="900" b="1" i="1" dirty="0">
                <a:solidFill>
                  <a:schemeClr val="tx1"/>
                </a:solidFill>
              </a:rPr>
              <a:t> </a:t>
            </a:r>
            <a:r>
              <a:rPr lang="es-ES" sz="900" b="1" i="1" dirty="0" err="1">
                <a:solidFill>
                  <a:schemeClr val="tx1"/>
                </a:solidFill>
              </a:rPr>
              <a:t>irradiation</a:t>
            </a:r>
            <a:r>
              <a:rPr lang="es-ES" sz="900" b="1" i="1" dirty="0">
                <a:solidFill>
                  <a:schemeClr val="tx1"/>
                </a:solidFill>
              </a:rPr>
              <a:t> </a:t>
            </a:r>
            <a:r>
              <a:rPr lang="es-ES" sz="900" b="1" i="1" dirty="0" err="1">
                <a:solidFill>
                  <a:schemeClr val="tx1"/>
                </a:solidFill>
              </a:rPr>
              <a:t>tests</a:t>
            </a:r>
            <a:r>
              <a:rPr lang="es-ES" sz="900" b="1" i="1" dirty="0">
                <a:solidFill>
                  <a:schemeClr val="tx1"/>
                </a:solidFill>
              </a:rPr>
              <a:t> at CEICI (Sevilla, </a:t>
            </a:r>
            <a:r>
              <a:rPr lang="es-ES" sz="900" b="1" i="1" dirty="0" err="1">
                <a:solidFill>
                  <a:schemeClr val="tx1"/>
                </a:solidFill>
              </a:rPr>
              <a:t>Spain</a:t>
            </a:r>
            <a:r>
              <a:rPr lang="es-ES" sz="900" b="1" i="1" dirty="0">
                <a:solidFill>
                  <a:schemeClr val="tx1"/>
                </a:solidFill>
              </a:rPr>
              <a:t>).</a:t>
            </a:r>
            <a:r>
              <a:rPr lang="es-ES" sz="900" b="1" dirty="0">
                <a:solidFill>
                  <a:schemeClr val="tx1"/>
                </a:solidFill>
              </a:rPr>
              <a:t> </a:t>
            </a:r>
            <a:r>
              <a:rPr lang="es-ES" sz="900" u="sng" dirty="0" err="1">
                <a:solidFill>
                  <a:schemeClr val="tx1"/>
                </a:solidFill>
              </a:rPr>
              <a:t>F.R.Palomo</a:t>
            </a:r>
            <a:r>
              <a:rPr lang="es-ES" sz="900" dirty="0">
                <a:solidFill>
                  <a:schemeClr val="tx1"/>
                </a:solidFill>
              </a:rPr>
              <a:t>, </a:t>
            </a:r>
            <a:r>
              <a:rPr lang="es-ES" sz="900" dirty="0" err="1">
                <a:solidFill>
                  <a:schemeClr val="tx1"/>
                </a:solidFill>
              </a:rPr>
              <a:t>Y.Morilla</a:t>
            </a:r>
            <a:r>
              <a:rPr lang="es-ES" sz="900" dirty="0">
                <a:solidFill>
                  <a:schemeClr val="tx1"/>
                </a:solidFill>
              </a:rPr>
              <a:t>, </a:t>
            </a:r>
            <a:r>
              <a:rPr lang="es-ES" sz="900" dirty="0" err="1">
                <a:solidFill>
                  <a:schemeClr val="tx1"/>
                </a:solidFill>
              </a:rPr>
              <a:t>J.M.Mogollón</a:t>
            </a:r>
            <a:r>
              <a:rPr lang="es-ES" sz="900" dirty="0">
                <a:solidFill>
                  <a:schemeClr val="tx1"/>
                </a:solidFill>
              </a:rPr>
              <a:t>, </a:t>
            </a:r>
            <a:r>
              <a:rPr lang="es-ES" sz="900" dirty="0" err="1">
                <a:solidFill>
                  <a:schemeClr val="tx1"/>
                </a:solidFill>
              </a:rPr>
              <a:t>J.García</a:t>
            </a:r>
            <a:r>
              <a:rPr lang="es-ES" sz="900" dirty="0">
                <a:solidFill>
                  <a:schemeClr val="tx1"/>
                </a:solidFill>
              </a:rPr>
              <a:t>-López, </a:t>
            </a:r>
            <a:r>
              <a:rPr lang="es-ES" sz="900" dirty="0" err="1">
                <a:solidFill>
                  <a:schemeClr val="tx1"/>
                </a:solidFill>
              </a:rPr>
              <a:t>J.Labrador</a:t>
            </a:r>
            <a:r>
              <a:rPr lang="es-ES" sz="900" dirty="0">
                <a:solidFill>
                  <a:schemeClr val="tx1"/>
                </a:solidFill>
              </a:rPr>
              <a:t>, </a:t>
            </a:r>
            <a:r>
              <a:rPr lang="es-ES" sz="900" dirty="0" err="1">
                <a:solidFill>
                  <a:schemeClr val="tx1"/>
                </a:solidFill>
              </a:rPr>
              <a:t>M.A.Aguirre</a:t>
            </a:r>
            <a:r>
              <a:rPr lang="es-ES" sz="900" dirty="0">
                <a:solidFill>
                  <a:schemeClr val="tx1"/>
                </a:solidFill>
              </a:rPr>
              <a:t>. </a:t>
            </a:r>
            <a:r>
              <a:rPr lang="es-ES" sz="900" b="1" dirty="0">
                <a:solidFill>
                  <a:schemeClr val="tx1"/>
                </a:solidFill>
              </a:rPr>
              <a:t>Nuclear  Instruments and </a:t>
            </a:r>
            <a:r>
              <a:rPr lang="es-ES" sz="900" b="1" dirty="0" err="1">
                <a:solidFill>
                  <a:schemeClr val="tx1"/>
                </a:solidFill>
              </a:rPr>
              <a:t>Methods</a:t>
            </a:r>
            <a:r>
              <a:rPr lang="es-ES" sz="900" b="1" dirty="0">
                <a:solidFill>
                  <a:schemeClr val="tx1"/>
                </a:solidFill>
              </a:rPr>
              <a:t> in </a:t>
            </a:r>
            <a:r>
              <a:rPr lang="es-ES" sz="900" b="1" dirty="0" err="1">
                <a:solidFill>
                  <a:schemeClr val="tx1"/>
                </a:solidFill>
              </a:rPr>
              <a:t>Physics</a:t>
            </a:r>
            <a:r>
              <a:rPr lang="es-ES" sz="900" b="1" dirty="0">
                <a:solidFill>
                  <a:schemeClr val="tx1"/>
                </a:solidFill>
              </a:rPr>
              <a:t> </a:t>
            </a:r>
            <a:r>
              <a:rPr lang="es-ES" sz="900" b="1" dirty="0" err="1">
                <a:solidFill>
                  <a:schemeClr val="tx1"/>
                </a:solidFill>
              </a:rPr>
              <a:t>Research</a:t>
            </a:r>
            <a:r>
              <a:rPr lang="es-ES" sz="900" b="1" dirty="0">
                <a:solidFill>
                  <a:schemeClr val="tx1"/>
                </a:solidFill>
              </a:rPr>
              <a:t>  B, 269(20):2210-2216, 2011.</a:t>
            </a:r>
            <a:endParaRPr lang="es-ES" sz="900" dirty="0">
              <a:solidFill>
                <a:schemeClr val="tx1"/>
              </a:solidFill>
            </a:endParaRPr>
          </a:p>
          <a:p>
            <a:pPr algn="just"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 sz="900" b="1" i="1" dirty="0" err="1">
                <a:solidFill>
                  <a:schemeClr val="tx1"/>
                </a:solidFill>
              </a:rPr>
              <a:t>Early</a:t>
            </a:r>
            <a:r>
              <a:rPr lang="es-ES" sz="900" b="1" i="1" dirty="0">
                <a:solidFill>
                  <a:schemeClr val="tx1"/>
                </a:solidFill>
              </a:rPr>
              <a:t> </a:t>
            </a:r>
            <a:r>
              <a:rPr lang="es-ES" sz="900" b="1" i="1" dirty="0" err="1">
                <a:solidFill>
                  <a:schemeClr val="tx1"/>
                </a:solidFill>
              </a:rPr>
              <a:t>works</a:t>
            </a:r>
            <a:r>
              <a:rPr lang="es-ES" sz="900" b="1" i="1" dirty="0">
                <a:solidFill>
                  <a:schemeClr val="tx1"/>
                </a:solidFill>
              </a:rPr>
              <a:t> </a:t>
            </a:r>
            <a:r>
              <a:rPr lang="es-ES" sz="900" b="1" i="1" dirty="0" err="1">
                <a:solidFill>
                  <a:schemeClr val="tx1"/>
                </a:solidFill>
              </a:rPr>
              <a:t>on</a:t>
            </a:r>
            <a:r>
              <a:rPr lang="es-ES" sz="900" b="1" i="1" dirty="0">
                <a:solidFill>
                  <a:schemeClr val="tx1"/>
                </a:solidFill>
              </a:rPr>
              <a:t> </a:t>
            </a:r>
            <a:r>
              <a:rPr lang="es-ES" sz="900" b="1" i="1" dirty="0" err="1">
                <a:solidFill>
                  <a:schemeClr val="tx1"/>
                </a:solidFill>
              </a:rPr>
              <a:t>the</a:t>
            </a:r>
            <a:r>
              <a:rPr lang="es-ES" sz="900" b="1" i="1" dirty="0">
                <a:solidFill>
                  <a:schemeClr val="tx1"/>
                </a:solidFill>
              </a:rPr>
              <a:t> nuclear </a:t>
            </a:r>
            <a:r>
              <a:rPr lang="es-ES" sz="900" b="1" i="1" dirty="0" err="1">
                <a:solidFill>
                  <a:schemeClr val="tx1"/>
                </a:solidFill>
              </a:rPr>
              <a:t>microprobe</a:t>
            </a:r>
            <a:r>
              <a:rPr lang="es-ES" sz="900" b="1" i="1" dirty="0">
                <a:solidFill>
                  <a:schemeClr val="tx1"/>
                </a:solidFill>
              </a:rPr>
              <a:t> fine </a:t>
            </a:r>
            <a:r>
              <a:rPr lang="es-ES" sz="900" b="1" i="1" dirty="0" err="1">
                <a:solidFill>
                  <a:schemeClr val="tx1"/>
                </a:solidFill>
              </a:rPr>
              <a:t>tuning</a:t>
            </a:r>
            <a:r>
              <a:rPr lang="es-ES" sz="900" b="1" i="1" dirty="0">
                <a:solidFill>
                  <a:schemeClr val="tx1"/>
                </a:solidFill>
              </a:rPr>
              <a:t> </a:t>
            </a:r>
            <a:r>
              <a:rPr lang="es-ES" sz="900" b="1" i="1" dirty="0" err="1">
                <a:solidFill>
                  <a:schemeClr val="tx1"/>
                </a:solidFill>
              </a:rPr>
              <a:t>for</a:t>
            </a:r>
            <a:r>
              <a:rPr lang="es-ES" sz="900" b="1" i="1" dirty="0">
                <a:solidFill>
                  <a:schemeClr val="tx1"/>
                </a:solidFill>
              </a:rPr>
              <a:t> </a:t>
            </a:r>
            <a:r>
              <a:rPr lang="es-ES" sz="900" b="1" i="1" dirty="0" err="1">
                <a:solidFill>
                  <a:schemeClr val="tx1"/>
                </a:solidFill>
              </a:rPr>
              <a:t>microelectronics</a:t>
            </a:r>
            <a:r>
              <a:rPr lang="es-ES" sz="900" b="1" i="1" dirty="0">
                <a:solidFill>
                  <a:schemeClr val="tx1"/>
                </a:solidFill>
              </a:rPr>
              <a:t> </a:t>
            </a:r>
            <a:r>
              <a:rPr lang="es-ES" sz="900" b="1" i="1" dirty="0" err="1">
                <a:solidFill>
                  <a:schemeClr val="tx1"/>
                </a:solidFill>
              </a:rPr>
              <a:t>irradiation</a:t>
            </a:r>
            <a:r>
              <a:rPr lang="es-ES" sz="900" b="1" i="1" dirty="0">
                <a:solidFill>
                  <a:schemeClr val="tx1"/>
                </a:solidFill>
              </a:rPr>
              <a:t> </a:t>
            </a:r>
            <a:r>
              <a:rPr lang="es-ES" sz="900" b="1" i="1" dirty="0" err="1">
                <a:solidFill>
                  <a:schemeClr val="tx1"/>
                </a:solidFill>
              </a:rPr>
              <a:t>tests</a:t>
            </a:r>
            <a:r>
              <a:rPr lang="es-ES" sz="900" b="1" i="1" dirty="0">
                <a:solidFill>
                  <a:schemeClr val="tx1"/>
                </a:solidFill>
              </a:rPr>
              <a:t> at CEICI (Sevilla, </a:t>
            </a:r>
            <a:r>
              <a:rPr lang="es-ES" sz="900" b="1" i="1" dirty="0" err="1">
                <a:solidFill>
                  <a:schemeClr val="tx1"/>
                </a:solidFill>
              </a:rPr>
              <a:t>Spain</a:t>
            </a:r>
            <a:r>
              <a:rPr lang="es-ES" sz="900" b="1" i="1" dirty="0">
                <a:solidFill>
                  <a:schemeClr val="tx1"/>
                </a:solidFill>
              </a:rPr>
              <a:t>). </a:t>
            </a:r>
            <a:r>
              <a:rPr lang="es-ES" sz="900" b="1" i="1" dirty="0" err="1">
                <a:solidFill>
                  <a:schemeClr val="tx1"/>
                </a:solidFill>
              </a:rPr>
              <a:t>Bringing</a:t>
            </a:r>
            <a:r>
              <a:rPr lang="es-ES" sz="900" b="1" i="1" dirty="0">
                <a:solidFill>
                  <a:schemeClr val="tx1"/>
                </a:solidFill>
              </a:rPr>
              <a:t> </a:t>
            </a:r>
            <a:r>
              <a:rPr lang="es-ES" sz="900" b="1" i="1" dirty="0" err="1">
                <a:solidFill>
                  <a:schemeClr val="tx1"/>
                </a:solidFill>
              </a:rPr>
              <a:t>about</a:t>
            </a:r>
            <a:r>
              <a:rPr lang="es-ES" sz="900" b="1" i="1" dirty="0">
                <a:solidFill>
                  <a:schemeClr val="tx1"/>
                </a:solidFill>
              </a:rPr>
              <a:t> single </a:t>
            </a:r>
            <a:r>
              <a:rPr lang="es-ES" sz="900" b="1" i="1" dirty="0" err="1">
                <a:solidFill>
                  <a:schemeClr val="tx1"/>
                </a:solidFill>
              </a:rPr>
              <a:t>event</a:t>
            </a:r>
            <a:r>
              <a:rPr lang="es-ES" sz="900" b="1" i="1" dirty="0">
                <a:solidFill>
                  <a:schemeClr val="tx1"/>
                </a:solidFill>
              </a:rPr>
              <a:t> </a:t>
            </a:r>
            <a:r>
              <a:rPr lang="es-ES" sz="900" b="1" i="1" dirty="0" err="1">
                <a:solidFill>
                  <a:schemeClr val="tx1"/>
                </a:solidFill>
              </a:rPr>
              <a:t>effects</a:t>
            </a:r>
            <a:r>
              <a:rPr lang="es-ES" sz="900" b="1" i="1" dirty="0">
                <a:solidFill>
                  <a:schemeClr val="tx1"/>
                </a:solidFill>
              </a:rPr>
              <a:t> in digital </a:t>
            </a:r>
            <a:r>
              <a:rPr lang="es-ES" sz="900" b="1" i="1" dirty="0" err="1">
                <a:solidFill>
                  <a:schemeClr val="tx1"/>
                </a:solidFill>
              </a:rPr>
              <a:t>ASIC’s</a:t>
            </a:r>
            <a:r>
              <a:rPr lang="es-ES" sz="900" b="1" dirty="0">
                <a:solidFill>
                  <a:schemeClr val="tx1"/>
                </a:solidFill>
              </a:rPr>
              <a:t>. </a:t>
            </a:r>
            <a:r>
              <a:rPr lang="es-ES" sz="900" u="sng" dirty="0" err="1">
                <a:solidFill>
                  <a:schemeClr val="tx1"/>
                </a:solidFill>
              </a:rPr>
              <a:t>F.R.Palomo</a:t>
            </a:r>
            <a:r>
              <a:rPr lang="es-ES" sz="900" dirty="0">
                <a:solidFill>
                  <a:schemeClr val="tx1"/>
                </a:solidFill>
              </a:rPr>
              <a:t>, </a:t>
            </a:r>
            <a:r>
              <a:rPr lang="es-ES" sz="900" dirty="0" err="1">
                <a:solidFill>
                  <a:schemeClr val="tx1"/>
                </a:solidFill>
              </a:rPr>
              <a:t>Y.Morilla</a:t>
            </a:r>
            <a:r>
              <a:rPr lang="es-ES" sz="900" dirty="0">
                <a:solidFill>
                  <a:schemeClr val="tx1"/>
                </a:solidFill>
              </a:rPr>
              <a:t>, </a:t>
            </a:r>
            <a:r>
              <a:rPr lang="es-ES" sz="900" dirty="0" err="1">
                <a:solidFill>
                  <a:schemeClr val="tx1"/>
                </a:solidFill>
              </a:rPr>
              <a:t>J.M.Mogollón</a:t>
            </a:r>
            <a:r>
              <a:rPr lang="es-ES" sz="900" dirty="0">
                <a:solidFill>
                  <a:schemeClr val="tx1"/>
                </a:solidFill>
              </a:rPr>
              <a:t>, </a:t>
            </a:r>
            <a:r>
              <a:rPr lang="es-ES" sz="900" dirty="0" err="1">
                <a:solidFill>
                  <a:schemeClr val="tx1"/>
                </a:solidFill>
              </a:rPr>
              <a:t>J.García</a:t>
            </a:r>
            <a:r>
              <a:rPr lang="es-ES" sz="900" dirty="0">
                <a:solidFill>
                  <a:schemeClr val="tx1"/>
                </a:solidFill>
              </a:rPr>
              <a:t>-López, </a:t>
            </a:r>
            <a:r>
              <a:rPr lang="es-ES" sz="900" dirty="0" err="1">
                <a:solidFill>
                  <a:schemeClr val="tx1"/>
                </a:solidFill>
              </a:rPr>
              <a:t>J.Labrador</a:t>
            </a:r>
            <a:r>
              <a:rPr lang="es-ES" sz="900" dirty="0">
                <a:solidFill>
                  <a:schemeClr val="tx1"/>
                </a:solidFill>
              </a:rPr>
              <a:t>, </a:t>
            </a:r>
            <a:r>
              <a:rPr lang="es-ES" sz="900" dirty="0" err="1">
                <a:solidFill>
                  <a:schemeClr val="tx1"/>
                </a:solidFill>
              </a:rPr>
              <a:t>M.A.Aguirre</a:t>
            </a:r>
            <a:r>
              <a:rPr lang="es-ES" sz="900" dirty="0">
                <a:solidFill>
                  <a:schemeClr val="tx1"/>
                </a:solidFill>
              </a:rPr>
              <a:t>. </a:t>
            </a:r>
            <a:r>
              <a:rPr lang="es-ES" sz="900" b="1" dirty="0" err="1">
                <a:solidFill>
                  <a:schemeClr val="tx1"/>
                </a:solidFill>
              </a:rPr>
              <a:t>Proceedings</a:t>
            </a:r>
            <a:r>
              <a:rPr lang="es-ES" sz="900" b="1" dirty="0">
                <a:solidFill>
                  <a:schemeClr val="tx1"/>
                </a:solidFill>
              </a:rPr>
              <a:t> of ICNMTA (International </a:t>
            </a:r>
            <a:r>
              <a:rPr lang="es-ES" sz="900" b="1" dirty="0" err="1">
                <a:solidFill>
                  <a:schemeClr val="tx1"/>
                </a:solidFill>
              </a:rPr>
              <a:t>Conference</a:t>
            </a:r>
            <a:r>
              <a:rPr lang="es-ES" sz="900" b="1" dirty="0">
                <a:solidFill>
                  <a:schemeClr val="tx1"/>
                </a:solidFill>
              </a:rPr>
              <a:t> </a:t>
            </a:r>
            <a:r>
              <a:rPr lang="es-ES" sz="900" b="1" dirty="0" err="1">
                <a:solidFill>
                  <a:schemeClr val="tx1"/>
                </a:solidFill>
              </a:rPr>
              <a:t>on</a:t>
            </a:r>
            <a:r>
              <a:rPr lang="es-ES" sz="900" b="1" dirty="0">
                <a:solidFill>
                  <a:schemeClr val="tx1"/>
                </a:solidFill>
              </a:rPr>
              <a:t> Nuclear </a:t>
            </a:r>
            <a:r>
              <a:rPr lang="es-ES" sz="900" b="1" dirty="0" err="1">
                <a:solidFill>
                  <a:schemeClr val="tx1"/>
                </a:solidFill>
              </a:rPr>
              <a:t>Microprobe</a:t>
            </a:r>
            <a:r>
              <a:rPr lang="es-ES" sz="900" b="1" dirty="0">
                <a:solidFill>
                  <a:schemeClr val="tx1"/>
                </a:solidFill>
              </a:rPr>
              <a:t> </a:t>
            </a:r>
            <a:r>
              <a:rPr lang="es-ES" sz="900" b="1" dirty="0" err="1">
                <a:solidFill>
                  <a:schemeClr val="tx1"/>
                </a:solidFill>
              </a:rPr>
              <a:t>Technology</a:t>
            </a:r>
            <a:r>
              <a:rPr lang="es-ES" sz="900" b="1" dirty="0">
                <a:solidFill>
                  <a:schemeClr val="tx1"/>
                </a:solidFill>
              </a:rPr>
              <a:t> and </a:t>
            </a:r>
            <a:r>
              <a:rPr lang="es-ES" sz="900" b="1" dirty="0" err="1">
                <a:solidFill>
                  <a:schemeClr val="tx1"/>
                </a:solidFill>
              </a:rPr>
              <a:t>Applications</a:t>
            </a:r>
            <a:r>
              <a:rPr lang="es-ES" sz="900" b="1" dirty="0">
                <a:solidFill>
                  <a:schemeClr val="tx1"/>
                </a:solidFill>
              </a:rPr>
              <a:t>) 2010 </a:t>
            </a:r>
            <a:r>
              <a:rPr lang="es-ES" sz="900" b="1" dirty="0" err="1">
                <a:solidFill>
                  <a:schemeClr val="tx1"/>
                </a:solidFill>
              </a:rPr>
              <a:t>Conference</a:t>
            </a:r>
            <a:r>
              <a:rPr lang="es-ES" sz="900" dirty="0">
                <a:solidFill>
                  <a:schemeClr val="tx1"/>
                </a:solidFill>
              </a:rPr>
              <a:t>, Leipzig, </a:t>
            </a:r>
            <a:r>
              <a:rPr lang="es-ES" sz="900" dirty="0" err="1">
                <a:solidFill>
                  <a:schemeClr val="tx1"/>
                </a:solidFill>
              </a:rPr>
              <a:t>Germany</a:t>
            </a:r>
            <a:r>
              <a:rPr lang="es-ES" sz="900" dirty="0">
                <a:solidFill>
                  <a:schemeClr val="tx1"/>
                </a:solidFill>
              </a:rPr>
              <a:t>, 26th-30th </a:t>
            </a:r>
            <a:r>
              <a:rPr lang="es-ES" sz="900" dirty="0" err="1">
                <a:solidFill>
                  <a:schemeClr val="tx1"/>
                </a:solidFill>
              </a:rPr>
              <a:t>July</a:t>
            </a:r>
            <a:r>
              <a:rPr lang="es-ES" sz="900" dirty="0">
                <a:solidFill>
                  <a:schemeClr val="tx1"/>
                </a:solidFill>
              </a:rPr>
              <a:t> , 2010.</a:t>
            </a:r>
          </a:p>
        </p:txBody>
      </p:sp>
      <p:sp>
        <p:nvSpPr>
          <p:cNvPr id="5" name="1 CuadroTexto"/>
          <p:cNvSpPr txBox="1">
            <a:spLocks noChangeArrowheads="1"/>
          </p:cNvSpPr>
          <p:nvPr/>
        </p:nvSpPr>
        <p:spPr bwMode="auto">
          <a:xfrm>
            <a:off x="1775520" y="4437113"/>
            <a:ext cx="854481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Arial" charset="0"/>
              <a:buChar char="•"/>
              <a:defRPr/>
            </a:pPr>
            <a:r>
              <a:rPr lang="es-ES" sz="1600" b="1" dirty="0" err="1">
                <a:solidFill>
                  <a:srgbClr val="C00000"/>
                </a:solidFill>
              </a:rPr>
              <a:t>Dynamic</a:t>
            </a:r>
            <a:r>
              <a:rPr lang="es-ES" sz="1600" b="1" dirty="0">
                <a:solidFill>
                  <a:srgbClr val="C00000"/>
                </a:solidFill>
              </a:rPr>
              <a:t> </a:t>
            </a:r>
            <a:r>
              <a:rPr lang="es-ES" sz="1600" b="1" dirty="0" err="1">
                <a:solidFill>
                  <a:srgbClr val="C00000"/>
                </a:solidFill>
              </a:rPr>
              <a:t>Experiments</a:t>
            </a:r>
            <a:r>
              <a:rPr lang="es-ES" sz="1600" b="1" dirty="0">
                <a:solidFill>
                  <a:srgbClr val="C00000"/>
                </a:solidFill>
              </a:rPr>
              <a:t> (CLK </a:t>
            </a:r>
            <a:r>
              <a:rPr lang="es-ES" sz="1600" b="1" dirty="0" err="1">
                <a:solidFill>
                  <a:srgbClr val="C00000"/>
                </a:solidFill>
              </a:rPr>
              <a:t>enabled</a:t>
            </a:r>
            <a:r>
              <a:rPr lang="es-ES" sz="1600" b="1" dirty="0">
                <a:solidFill>
                  <a:srgbClr val="C00000"/>
                </a:solidFill>
              </a:rPr>
              <a:t>), </a:t>
            </a:r>
            <a:r>
              <a:rPr lang="es-ES" sz="1600" b="1" dirty="0" err="1">
                <a:solidFill>
                  <a:srgbClr val="C00000"/>
                </a:solidFill>
              </a:rPr>
              <a:t>oxygen</a:t>
            </a:r>
            <a:r>
              <a:rPr lang="es-ES" sz="1600" b="1" dirty="0">
                <a:solidFill>
                  <a:srgbClr val="C00000"/>
                </a:solidFill>
              </a:rPr>
              <a:t> </a:t>
            </a:r>
            <a:r>
              <a:rPr lang="es-ES" sz="1600" b="1" dirty="0" err="1">
                <a:solidFill>
                  <a:srgbClr val="C00000"/>
                </a:solidFill>
              </a:rPr>
              <a:t>ions</a:t>
            </a:r>
            <a:r>
              <a:rPr lang="es-ES" sz="1600" b="1" dirty="0">
                <a:solidFill>
                  <a:srgbClr val="C00000"/>
                </a:solidFill>
              </a:rPr>
              <a:t> 18 </a:t>
            </a:r>
            <a:r>
              <a:rPr lang="es-ES" sz="1600" b="1" dirty="0" err="1">
                <a:solidFill>
                  <a:srgbClr val="C00000"/>
                </a:solidFill>
              </a:rPr>
              <a:t>MeV</a:t>
            </a:r>
            <a:endParaRPr lang="es-ES" sz="1600" b="1" dirty="0">
              <a:solidFill>
                <a:srgbClr val="C00000"/>
              </a:solidFill>
            </a:endParaRPr>
          </a:p>
          <a:p>
            <a:pPr eaLnBrk="1" hangingPunct="1">
              <a:buClr>
                <a:srgbClr val="000000"/>
              </a:buClr>
              <a:buSzPct val="100000"/>
              <a:buFont typeface="Arial" charset="0"/>
              <a:buChar char="•"/>
              <a:defRPr/>
            </a:pPr>
            <a:r>
              <a:rPr lang="es-ES" sz="1600" b="1" dirty="0">
                <a:solidFill>
                  <a:srgbClr val="C00000"/>
                </a:solidFill>
              </a:rPr>
              <a:t> </a:t>
            </a:r>
            <a:r>
              <a:rPr lang="es-ES" sz="1600" b="1" dirty="0" err="1">
                <a:solidFill>
                  <a:srgbClr val="C00000"/>
                </a:solidFill>
              </a:rPr>
              <a:t>Core</a:t>
            </a:r>
            <a:r>
              <a:rPr lang="es-ES" sz="1600" b="1" dirty="0">
                <a:solidFill>
                  <a:srgbClr val="C00000"/>
                </a:solidFill>
              </a:rPr>
              <a:t> F77H </a:t>
            </a:r>
            <a:r>
              <a:rPr lang="es-ES" sz="1600" b="1" dirty="0" err="1">
                <a:solidFill>
                  <a:srgbClr val="C00000"/>
                </a:solidFill>
              </a:rPr>
              <a:t>irradiation</a:t>
            </a:r>
            <a:r>
              <a:rPr lang="es-ES" sz="1600" b="1" dirty="0">
                <a:solidFill>
                  <a:srgbClr val="C00000"/>
                </a:solidFill>
              </a:rPr>
              <a:t> (1100x580 </a:t>
            </a:r>
            <a:r>
              <a:rPr lang="es-ES" sz="1600" b="1" dirty="0">
                <a:solidFill>
                  <a:srgbClr val="C00000"/>
                </a:solidFill>
                <a:latin typeface="Symbol" pitchFamily="18" charset="2"/>
              </a:rPr>
              <a:t>m</a:t>
            </a:r>
            <a:r>
              <a:rPr lang="es-ES" sz="1600" b="1" dirty="0">
                <a:solidFill>
                  <a:srgbClr val="C00000"/>
                </a:solidFill>
              </a:rPr>
              <a:t>m</a:t>
            </a:r>
            <a:r>
              <a:rPr lang="es-ES" sz="1600" b="1" baseline="30000" dirty="0">
                <a:solidFill>
                  <a:srgbClr val="C00000"/>
                </a:solidFill>
              </a:rPr>
              <a:t>2</a:t>
            </a:r>
            <a:r>
              <a:rPr lang="es-ES" sz="1600" b="1" dirty="0">
                <a:solidFill>
                  <a:srgbClr val="C00000"/>
                </a:solidFill>
              </a:rPr>
              <a:t>), 4600 </a:t>
            </a:r>
            <a:r>
              <a:rPr lang="es-ES" sz="1600" b="1" dirty="0" err="1">
                <a:solidFill>
                  <a:srgbClr val="C00000"/>
                </a:solidFill>
              </a:rPr>
              <a:t>cps</a:t>
            </a:r>
            <a:r>
              <a:rPr lang="es-ES" sz="1600" b="1" dirty="0">
                <a:solidFill>
                  <a:srgbClr val="C00000"/>
                </a:solidFill>
              </a:rPr>
              <a:t>, 4 min, ~2 #/</a:t>
            </a:r>
            <a:r>
              <a:rPr lang="es-ES" sz="1600" b="1" dirty="0">
                <a:solidFill>
                  <a:srgbClr val="C00000"/>
                </a:solidFill>
                <a:latin typeface="Symbol" pitchFamily="18" charset="2"/>
              </a:rPr>
              <a:t>m</a:t>
            </a:r>
            <a:r>
              <a:rPr lang="es-ES" sz="1600" b="1" dirty="0">
                <a:solidFill>
                  <a:srgbClr val="C00000"/>
                </a:solidFill>
              </a:rPr>
              <a:t>m</a:t>
            </a:r>
            <a:r>
              <a:rPr lang="es-ES" sz="1600" b="1" baseline="30000" dirty="0">
                <a:solidFill>
                  <a:srgbClr val="C00000"/>
                </a:solidFill>
              </a:rPr>
              <a:t>2</a:t>
            </a:r>
          </a:p>
          <a:p>
            <a:pPr marL="0" indent="0" eaLnBrk="1" hangingPunct="1">
              <a:buClr>
                <a:srgbClr val="000000"/>
              </a:buClr>
              <a:buSzPct val="100000"/>
              <a:defRPr/>
            </a:pPr>
            <a:r>
              <a:rPr lang="es-ES" sz="1600" b="1" dirty="0">
                <a:solidFill>
                  <a:srgbClr val="C00000"/>
                </a:solidFill>
              </a:rPr>
              <a:t>     </a:t>
            </a:r>
            <a:r>
              <a:rPr lang="es-ES" sz="1600" b="1" dirty="0" err="1">
                <a:solidFill>
                  <a:srgbClr val="C00000"/>
                </a:solidFill>
              </a:rPr>
              <a:t>Ionization</a:t>
            </a:r>
            <a:r>
              <a:rPr lang="es-ES" sz="1600" b="1" dirty="0">
                <a:solidFill>
                  <a:srgbClr val="C00000"/>
                </a:solidFill>
              </a:rPr>
              <a:t> </a:t>
            </a:r>
            <a:r>
              <a:rPr lang="es-ES" sz="1600" b="1" dirty="0" err="1">
                <a:solidFill>
                  <a:srgbClr val="C00000"/>
                </a:solidFill>
              </a:rPr>
              <a:t>Dose-Rate</a:t>
            </a:r>
            <a:r>
              <a:rPr lang="es-ES" sz="1600" b="1" dirty="0">
                <a:solidFill>
                  <a:srgbClr val="C00000"/>
                </a:solidFill>
              </a:rPr>
              <a:t>: 4.6 </a:t>
            </a:r>
            <a:r>
              <a:rPr lang="es-ES" sz="1600" b="1" dirty="0" err="1">
                <a:solidFill>
                  <a:srgbClr val="C00000"/>
                </a:solidFill>
              </a:rPr>
              <a:t>krad</a:t>
            </a:r>
            <a:r>
              <a:rPr lang="es-ES" sz="1600" b="1" dirty="0">
                <a:solidFill>
                  <a:srgbClr val="C00000"/>
                </a:solidFill>
              </a:rPr>
              <a:t>/min</a:t>
            </a:r>
          </a:p>
          <a:p>
            <a:pPr eaLnBrk="1" hangingPunct="1">
              <a:buClr>
                <a:srgbClr val="000000"/>
              </a:buClr>
              <a:buSzPct val="100000"/>
              <a:buFont typeface="Arial" charset="0"/>
              <a:buChar char="•"/>
              <a:defRPr/>
            </a:pPr>
            <a:r>
              <a:rPr lang="es-ES" sz="1600" b="1" dirty="0">
                <a:solidFill>
                  <a:srgbClr val="C00000"/>
                </a:solidFill>
              </a:rPr>
              <a:t>Experimental SEU </a:t>
            </a:r>
            <a:r>
              <a:rPr lang="es-ES" sz="1600" b="1" dirty="0" err="1">
                <a:solidFill>
                  <a:srgbClr val="C00000"/>
                </a:solidFill>
              </a:rPr>
              <a:t>Dynamical</a:t>
            </a:r>
            <a:r>
              <a:rPr lang="es-ES" sz="1600" b="1" dirty="0">
                <a:solidFill>
                  <a:srgbClr val="C00000"/>
                </a:solidFill>
              </a:rPr>
              <a:t> </a:t>
            </a:r>
            <a:r>
              <a:rPr lang="es-ES" sz="1600" b="1" dirty="0" err="1">
                <a:solidFill>
                  <a:srgbClr val="C00000"/>
                </a:solidFill>
              </a:rPr>
              <a:t>patterns</a:t>
            </a:r>
            <a:r>
              <a:rPr lang="es-ES" sz="1600" b="1" dirty="0">
                <a:solidFill>
                  <a:srgbClr val="C00000"/>
                </a:solidFill>
              </a:rPr>
              <a:t> </a:t>
            </a:r>
            <a:r>
              <a:rPr lang="es-ES" sz="1600" b="1" dirty="0" err="1">
                <a:solidFill>
                  <a:srgbClr val="C00000"/>
                </a:solidFill>
              </a:rPr>
              <a:t>matched</a:t>
            </a:r>
            <a:endParaRPr lang="es-ES" sz="1600" b="1" dirty="0">
              <a:solidFill>
                <a:srgbClr val="C00000"/>
              </a:solidFill>
            </a:endParaRPr>
          </a:p>
          <a:p>
            <a:pPr eaLnBrk="1" hangingPunct="1">
              <a:buClr>
                <a:srgbClr val="000000"/>
              </a:buClr>
              <a:buSzPct val="100000"/>
              <a:buFont typeface="Arial" charset="0"/>
              <a:buChar char="•"/>
              <a:defRPr/>
            </a:pPr>
            <a:r>
              <a:rPr lang="es-ES" sz="1600" b="1" dirty="0">
                <a:solidFill>
                  <a:srgbClr val="C00000"/>
                </a:solidFill>
              </a:rPr>
              <a:t>No </a:t>
            </a:r>
            <a:r>
              <a:rPr lang="es-ES" sz="1600" b="1" dirty="0" err="1">
                <a:solidFill>
                  <a:srgbClr val="C00000"/>
                </a:solidFill>
              </a:rPr>
              <a:t>observation</a:t>
            </a:r>
            <a:r>
              <a:rPr lang="es-ES" sz="1600" b="1" dirty="0">
                <a:solidFill>
                  <a:srgbClr val="C00000"/>
                </a:solidFill>
              </a:rPr>
              <a:t> of SET2SEU </a:t>
            </a:r>
            <a:r>
              <a:rPr lang="es-ES" sz="1600" b="1" dirty="0" err="1">
                <a:solidFill>
                  <a:srgbClr val="C00000"/>
                </a:solidFill>
              </a:rPr>
              <a:t>patterns</a:t>
            </a:r>
            <a:endParaRPr lang="es-ES" sz="1600" b="1" dirty="0">
              <a:solidFill>
                <a:srgbClr val="C00000"/>
              </a:solidFill>
            </a:endParaRPr>
          </a:p>
        </p:txBody>
      </p:sp>
      <p:pic>
        <p:nvPicPr>
          <p:cNvPr id="6" name="Picture 5" descr="C:\Esenciales\a-TESIS Radiación\chap1_intro\1_imagenes\FTSim_internal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025" y="908051"/>
            <a:ext cx="501015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CuadroTexto"/>
          <p:cNvSpPr txBox="1">
            <a:spLocks noChangeArrowheads="1"/>
          </p:cNvSpPr>
          <p:nvPr/>
        </p:nvSpPr>
        <p:spPr bwMode="auto">
          <a:xfrm>
            <a:off x="6272213" y="3141663"/>
            <a:ext cx="3352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>
                <a:solidFill>
                  <a:schemeClr val="tx1"/>
                </a:solidFill>
              </a:rPr>
              <a:t>Selección de Patrones de SEU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>
                <a:solidFill>
                  <a:schemeClr val="tx1"/>
                </a:solidFill>
              </a:rPr>
              <a:t> por retrosimulación lógica</a:t>
            </a:r>
          </a:p>
        </p:txBody>
      </p:sp>
      <p:sp>
        <p:nvSpPr>
          <p:cNvPr id="8" name="10 CuadroTexto"/>
          <p:cNvSpPr txBox="1">
            <a:spLocks noChangeArrowheads="1"/>
          </p:cNvSpPr>
          <p:nvPr/>
        </p:nvSpPr>
        <p:spPr bwMode="auto">
          <a:xfrm>
            <a:off x="3410398" y="2204864"/>
            <a:ext cx="196552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 sz="1600" dirty="0">
                <a:solidFill>
                  <a:schemeClr val="tx1"/>
                </a:solidFill>
              </a:rPr>
              <a:t>Experimental 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 sz="1600" dirty="0">
                <a:solidFill>
                  <a:schemeClr val="tx1"/>
                </a:solidFill>
              </a:rPr>
              <a:t>Output </a:t>
            </a:r>
            <a:r>
              <a:rPr lang="es-ES" sz="1600" dirty="0" err="1">
                <a:solidFill>
                  <a:schemeClr val="tx1"/>
                </a:solidFill>
              </a:rPr>
              <a:t>Pattern</a:t>
            </a:r>
            <a:endParaRPr lang="es-ES" sz="1600" dirty="0">
              <a:solidFill>
                <a:schemeClr val="tx1"/>
              </a:solidFill>
            </a:endParaRPr>
          </a:p>
        </p:txBody>
      </p:sp>
      <p:sp>
        <p:nvSpPr>
          <p:cNvPr id="10" name="9 CuadroTexto"/>
          <p:cNvSpPr txBox="1">
            <a:spLocks noChangeArrowheads="1"/>
          </p:cNvSpPr>
          <p:nvPr/>
        </p:nvSpPr>
        <p:spPr bwMode="auto">
          <a:xfrm>
            <a:off x="5375275" y="3933057"/>
            <a:ext cx="50101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 sz="1600" dirty="0" err="1">
                <a:solidFill>
                  <a:schemeClr val="tx1"/>
                </a:solidFill>
              </a:rPr>
              <a:t>Simulation</a:t>
            </a:r>
            <a:r>
              <a:rPr lang="es-ES" sz="1600" dirty="0">
                <a:solidFill>
                  <a:schemeClr val="tx1"/>
                </a:solidFill>
              </a:rPr>
              <a:t> </a:t>
            </a:r>
            <a:r>
              <a:rPr lang="es-ES" sz="1600" dirty="0" err="1">
                <a:solidFill>
                  <a:schemeClr val="tx1"/>
                </a:solidFill>
              </a:rPr>
              <a:t>Logic</a:t>
            </a:r>
            <a:r>
              <a:rPr lang="es-ES" sz="1600" dirty="0">
                <a:solidFill>
                  <a:schemeClr val="tx1"/>
                </a:solidFill>
              </a:rPr>
              <a:t> </a:t>
            </a:r>
            <a:r>
              <a:rPr lang="es-ES" sz="1600" dirty="0" err="1">
                <a:solidFill>
                  <a:schemeClr val="tx1"/>
                </a:solidFill>
              </a:rPr>
              <a:t>Chronogram</a:t>
            </a:r>
            <a:r>
              <a:rPr lang="es-ES" sz="1600" dirty="0">
                <a:solidFill>
                  <a:schemeClr val="tx1"/>
                </a:solidFill>
              </a:rPr>
              <a:t> </a:t>
            </a:r>
            <a:r>
              <a:rPr lang="es-ES" sz="1600" dirty="0" err="1">
                <a:solidFill>
                  <a:schemeClr val="tx1"/>
                </a:solidFill>
              </a:rPr>
              <a:t>associated</a:t>
            </a:r>
            <a:r>
              <a:rPr lang="es-ES" sz="1600" dirty="0">
                <a:solidFill>
                  <a:schemeClr val="tx1"/>
                </a:solidFill>
              </a:rPr>
              <a:t> </a:t>
            </a:r>
            <a:r>
              <a:rPr lang="es-ES" sz="1600" dirty="0" err="1">
                <a:solidFill>
                  <a:schemeClr val="tx1"/>
                </a:solidFill>
              </a:rPr>
              <a:t>to</a:t>
            </a:r>
            <a:r>
              <a:rPr lang="es-ES" sz="1600" dirty="0">
                <a:solidFill>
                  <a:schemeClr val="tx1"/>
                </a:solidFill>
              </a:rPr>
              <a:t> a SEU output:  SEU </a:t>
            </a:r>
            <a:r>
              <a:rPr lang="es-ES" sz="1600" dirty="0" err="1">
                <a:solidFill>
                  <a:schemeClr val="tx1"/>
                </a:solidFill>
              </a:rPr>
              <a:t>identified</a:t>
            </a:r>
            <a:endParaRPr lang="es-ES" sz="1600" dirty="0">
              <a:solidFill>
                <a:schemeClr val="tx1"/>
              </a:solidFill>
            </a:endParaRPr>
          </a:p>
        </p:txBody>
      </p:sp>
      <p:sp>
        <p:nvSpPr>
          <p:cNvPr id="11" name="2 Rectángulo"/>
          <p:cNvSpPr>
            <a:spLocks noChangeArrowheads="1"/>
          </p:cNvSpPr>
          <p:nvPr/>
        </p:nvSpPr>
        <p:spPr bwMode="auto">
          <a:xfrm>
            <a:off x="1524001" y="940942"/>
            <a:ext cx="2846387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 sz="1100" b="1" dirty="0"/>
              <a:t># SR0c # 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 sz="1100" dirty="0"/>
              <a:t># </a:t>
            </a:r>
            <a:r>
              <a:rPr lang="es-ES" sz="1100" dirty="0" err="1"/>
              <a:t>Elapsed</a:t>
            </a:r>
            <a:r>
              <a:rPr lang="es-ES" sz="1100" dirty="0"/>
              <a:t> FPGA </a:t>
            </a:r>
            <a:r>
              <a:rPr lang="es-ES" sz="1100" dirty="0" err="1"/>
              <a:t>Cycles</a:t>
            </a:r>
            <a:r>
              <a:rPr lang="es-ES" sz="1100" dirty="0"/>
              <a:t> 0x099a73f46f 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 sz="1100" dirty="0"/>
              <a:t># </a:t>
            </a:r>
            <a:r>
              <a:rPr lang="es-ES" sz="1100" dirty="0" err="1"/>
              <a:t>Seu</a:t>
            </a:r>
            <a:r>
              <a:rPr lang="es-ES" sz="1100" dirty="0"/>
              <a:t>: </a:t>
            </a:r>
            <a:r>
              <a:rPr lang="es-ES" sz="1100" dirty="0" err="1"/>
              <a:t>cycle</a:t>
            </a:r>
            <a:r>
              <a:rPr lang="es-ES" sz="1100" dirty="0"/>
              <a:t> 1058 (</a:t>
            </a:r>
            <a:r>
              <a:rPr lang="es-ES" sz="1100" dirty="0" err="1"/>
              <a:t>it</a:t>
            </a:r>
            <a:r>
              <a:rPr lang="es-ES" sz="1100" dirty="0"/>
              <a:t> 15,53)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 sz="1100" b="1" dirty="0"/>
              <a:t># Spout1c # Spout2c # 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 sz="1100" dirty="0"/>
              <a:t># </a:t>
            </a:r>
            <a:r>
              <a:rPr lang="es-ES" sz="1100" dirty="0" err="1"/>
              <a:t>Elapsed</a:t>
            </a:r>
            <a:r>
              <a:rPr lang="es-ES" sz="1100" dirty="0"/>
              <a:t> FPGA </a:t>
            </a:r>
            <a:r>
              <a:rPr lang="es-ES" sz="1100" dirty="0" err="1"/>
              <a:t>Cycles</a:t>
            </a:r>
            <a:r>
              <a:rPr lang="es-ES" sz="1100" dirty="0"/>
              <a:t> 0x099a73f4a7 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 sz="1100" dirty="0"/>
              <a:t># </a:t>
            </a:r>
            <a:r>
              <a:rPr lang="es-ES" sz="1100" dirty="0" err="1"/>
              <a:t>Seu</a:t>
            </a:r>
            <a:r>
              <a:rPr lang="es-ES" sz="1100" dirty="0"/>
              <a:t>: </a:t>
            </a:r>
            <a:r>
              <a:rPr lang="es-ES" sz="1100" dirty="0" err="1"/>
              <a:t>cycle</a:t>
            </a:r>
            <a:r>
              <a:rPr lang="es-ES" sz="1100" dirty="0"/>
              <a:t> 1059 (</a:t>
            </a:r>
            <a:r>
              <a:rPr lang="es-ES" sz="1100" dirty="0" err="1"/>
              <a:t>it</a:t>
            </a:r>
            <a:r>
              <a:rPr lang="es-ES" sz="1100" dirty="0"/>
              <a:t> 15,54)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 sz="1100" b="1" dirty="0"/>
              <a:t># Spout1c # Spout2c # 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 sz="1100" dirty="0"/>
              <a:t># </a:t>
            </a:r>
            <a:r>
              <a:rPr lang="es-ES" sz="1100" dirty="0" err="1"/>
              <a:t>Elapsed</a:t>
            </a:r>
            <a:r>
              <a:rPr lang="es-ES" sz="1100" dirty="0"/>
              <a:t> FPGA </a:t>
            </a:r>
            <a:r>
              <a:rPr lang="es-ES" sz="1100" dirty="0" err="1"/>
              <a:t>Cycles</a:t>
            </a:r>
            <a:r>
              <a:rPr lang="es-ES" sz="1100" dirty="0"/>
              <a:t> 0x099a73f4e4 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 sz="1100" dirty="0"/>
              <a:t># </a:t>
            </a:r>
            <a:r>
              <a:rPr lang="es-ES" sz="1100" dirty="0" err="1"/>
              <a:t>Seu</a:t>
            </a:r>
            <a:r>
              <a:rPr lang="es-ES" sz="1100" dirty="0"/>
              <a:t>: </a:t>
            </a:r>
            <a:r>
              <a:rPr lang="es-ES" sz="1100" dirty="0" err="1"/>
              <a:t>cycle</a:t>
            </a:r>
            <a:r>
              <a:rPr lang="es-ES" sz="1100" dirty="0"/>
              <a:t> 1065 (</a:t>
            </a:r>
            <a:r>
              <a:rPr lang="es-ES" sz="1100" dirty="0" err="1"/>
              <a:t>it</a:t>
            </a:r>
            <a:r>
              <a:rPr lang="es-ES" sz="1100" dirty="0"/>
              <a:t> 15,60)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 sz="1100" b="1" dirty="0"/>
              <a:t># Spout1c # Spout2c # 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 sz="1100" dirty="0"/>
              <a:t># </a:t>
            </a:r>
            <a:r>
              <a:rPr lang="es-ES" sz="1100" dirty="0" err="1"/>
              <a:t>Elapsed</a:t>
            </a:r>
            <a:r>
              <a:rPr lang="es-ES" sz="1100" dirty="0"/>
              <a:t> FPGA </a:t>
            </a:r>
            <a:r>
              <a:rPr lang="es-ES" sz="1100" dirty="0" err="1"/>
              <a:t>Cycles</a:t>
            </a:r>
            <a:r>
              <a:rPr lang="es-ES" sz="1100" dirty="0"/>
              <a:t> 0x099a73f517 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 sz="1100" dirty="0"/>
              <a:t># </a:t>
            </a:r>
            <a:r>
              <a:rPr lang="es-ES" sz="1100" dirty="0" err="1"/>
              <a:t>Seu</a:t>
            </a:r>
            <a:r>
              <a:rPr lang="es-ES" sz="1100" dirty="0"/>
              <a:t>: </a:t>
            </a:r>
            <a:r>
              <a:rPr lang="es-ES" sz="1100" dirty="0" err="1"/>
              <a:t>cycle</a:t>
            </a:r>
            <a:r>
              <a:rPr lang="es-ES" sz="1100" dirty="0"/>
              <a:t> 1066 (</a:t>
            </a:r>
            <a:r>
              <a:rPr lang="es-ES" sz="1100" dirty="0" err="1"/>
              <a:t>it</a:t>
            </a:r>
            <a:r>
              <a:rPr lang="es-ES" sz="1100" dirty="0"/>
              <a:t> 15,61)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 sz="1100" b="1" dirty="0"/>
              <a:t># Spout1c # Spout2c # 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 sz="1100" dirty="0"/>
              <a:t># </a:t>
            </a:r>
            <a:r>
              <a:rPr lang="es-ES" sz="1100" dirty="0" err="1"/>
              <a:t>Elapsed</a:t>
            </a:r>
            <a:r>
              <a:rPr lang="es-ES" sz="1100" dirty="0"/>
              <a:t> FPGA </a:t>
            </a:r>
            <a:r>
              <a:rPr lang="es-ES" sz="1100" dirty="0" err="1"/>
              <a:t>Cycles</a:t>
            </a:r>
            <a:r>
              <a:rPr lang="es-ES" sz="1100" dirty="0"/>
              <a:t> 0x099a73f54f 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 sz="1100" dirty="0"/>
              <a:t># </a:t>
            </a:r>
            <a:r>
              <a:rPr lang="es-ES" sz="1100" dirty="0" err="1"/>
              <a:t>Seu</a:t>
            </a:r>
            <a:r>
              <a:rPr lang="es-ES" sz="1100" dirty="0"/>
              <a:t>: </a:t>
            </a:r>
            <a:r>
              <a:rPr lang="es-ES" sz="1100" dirty="0" err="1"/>
              <a:t>cycle</a:t>
            </a:r>
            <a:r>
              <a:rPr lang="es-ES" sz="1100" dirty="0"/>
              <a:t> 1067 (</a:t>
            </a:r>
            <a:r>
              <a:rPr lang="es-ES" sz="1100" dirty="0" err="1"/>
              <a:t>it</a:t>
            </a:r>
            <a:r>
              <a:rPr lang="es-ES" sz="1100" dirty="0"/>
              <a:t> 15,62)</a:t>
            </a:r>
          </a:p>
        </p:txBody>
      </p:sp>
      <p:sp>
        <p:nvSpPr>
          <p:cNvPr id="12" name="Text Box 1"/>
          <p:cNvSpPr txBox="1">
            <a:spLocks noChangeArrowheads="1"/>
          </p:cNvSpPr>
          <p:nvPr/>
        </p:nvSpPr>
        <p:spPr bwMode="auto">
          <a:xfrm>
            <a:off x="1524000" y="188640"/>
            <a:ext cx="9145016" cy="792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/>
          <a:lstStyle/>
          <a:p>
            <a:pPr>
              <a:buClr>
                <a:srgbClr val="572314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s-ES_tradnl" sz="2600" dirty="0" err="1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Dynamic</a:t>
            </a:r>
            <a:r>
              <a:rPr lang="es-ES_tradnl" sz="2600" dirty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SEU </a:t>
            </a:r>
            <a:r>
              <a:rPr lang="es-ES_tradnl" sz="2600" dirty="0" err="1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Experiments</a:t>
            </a:r>
            <a:endParaRPr lang="es-ES_tradnl" sz="2600" dirty="0">
              <a:solidFill>
                <a:srgbClr val="57231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ill Sans MT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42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CuadroTexto"/>
          <p:cNvSpPr txBox="1">
            <a:spLocks noChangeArrowheads="1"/>
          </p:cNvSpPr>
          <p:nvPr/>
        </p:nvSpPr>
        <p:spPr bwMode="auto">
          <a:xfrm>
            <a:off x="1487488" y="5661248"/>
            <a:ext cx="918051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9pPr>
          </a:lstStyle>
          <a:p>
            <a:pPr algn="just"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 sz="900" b="1" i="1" dirty="0" err="1">
                <a:solidFill>
                  <a:schemeClr val="tx1"/>
                </a:solidFill>
              </a:rPr>
              <a:t>Early</a:t>
            </a:r>
            <a:r>
              <a:rPr lang="es-ES" sz="900" b="1" i="1" dirty="0">
                <a:solidFill>
                  <a:schemeClr val="tx1"/>
                </a:solidFill>
              </a:rPr>
              <a:t> </a:t>
            </a:r>
            <a:r>
              <a:rPr lang="es-ES" sz="900" b="1" i="1" dirty="0" err="1">
                <a:solidFill>
                  <a:schemeClr val="tx1"/>
                </a:solidFill>
              </a:rPr>
              <a:t>works</a:t>
            </a:r>
            <a:r>
              <a:rPr lang="es-ES" sz="900" b="1" i="1" dirty="0">
                <a:solidFill>
                  <a:schemeClr val="tx1"/>
                </a:solidFill>
              </a:rPr>
              <a:t> </a:t>
            </a:r>
            <a:r>
              <a:rPr lang="es-ES" sz="900" b="1" i="1" dirty="0" err="1">
                <a:solidFill>
                  <a:schemeClr val="tx1"/>
                </a:solidFill>
              </a:rPr>
              <a:t>on</a:t>
            </a:r>
            <a:r>
              <a:rPr lang="es-ES" sz="900" b="1" i="1" dirty="0">
                <a:solidFill>
                  <a:schemeClr val="tx1"/>
                </a:solidFill>
              </a:rPr>
              <a:t> </a:t>
            </a:r>
            <a:r>
              <a:rPr lang="es-ES" sz="900" b="1" i="1" dirty="0" err="1">
                <a:solidFill>
                  <a:schemeClr val="tx1"/>
                </a:solidFill>
              </a:rPr>
              <a:t>the</a:t>
            </a:r>
            <a:r>
              <a:rPr lang="es-ES" sz="900" b="1" i="1" dirty="0">
                <a:solidFill>
                  <a:schemeClr val="tx1"/>
                </a:solidFill>
              </a:rPr>
              <a:t> nuclear </a:t>
            </a:r>
            <a:r>
              <a:rPr lang="es-ES" sz="900" b="1" i="1" dirty="0" err="1">
                <a:solidFill>
                  <a:schemeClr val="tx1"/>
                </a:solidFill>
              </a:rPr>
              <a:t>microprobe</a:t>
            </a:r>
            <a:r>
              <a:rPr lang="es-ES" sz="900" b="1" i="1" dirty="0">
                <a:solidFill>
                  <a:schemeClr val="tx1"/>
                </a:solidFill>
              </a:rPr>
              <a:t> fine </a:t>
            </a:r>
            <a:r>
              <a:rPr lang="es-ES" sz="900" b="1" i="1" dirty="0" err="1">
                <a:solidFill>
                  <a:schemeClr val="tx1"/>
                </a:solidFill>
              </a:rPr>
              <a:t>tuning</a:t>
            </a:r>
            <a:r>
              <a:rPr lang="es-ES" sz="900" b="1" i="1" dirty="0">
                <a:solidFill>
                  <a:schemeClr val="tx1"/>
                </a:solidFill>
              </a:rPr>
              <a:t> </a:t>
            </a:r>
            <a:r>
              <a:rPr lang="es-ES" sz="900" b="1" i="1" dirty="0" err="1">
                <a:solidFill>
                  <a:schemeClr val="tx1"/>
                </a:solidFill>
              </a:rPr>
              <a:t>for</a:t>
            </a:r>
            <a:r>
              <a:rPr lang="es-ES" sz="900" b="1" i="1" dirty="0">
                <a:solidFill>
                  <a:schemeClr val="tx1"/>
                </a:solidFill>
              </a:rPr>
              <a:t> </a:t>
            </a:r>
            <a:r>
              <a:rPr lang="es-ES" sz="900" b="1" i="1" dirty="0" err="1">
                <a:solidFill>
                  <a:schemeClr val="tx1"/>
                </a:solidFill>
              </a:rPr>
              <a:t>microelectronics</a:t>
            </a:r>
            <a:r>
              <a:rPr lang="es-ES" sz="900" b="1" i="1" dirty="0">
                <a:solidFill>
                  <a:schemeClr val="tx1"/>
                </a:solidFill>
              </a:rPr>
              <a:t> </a:t>
            </a:r>
            <a:r>
              <a:rPr lang="es-ES" sz="900" b="1" i="1" dirty="0" err="1">
                <a:solidFill>
                  <a:schemeClr val="tx1"/>
                </a:solidFill>
              </a:rPr>
              <a:t>irradiation</a:t>
            </a:r>
            <a:r>
              <a:rPr lang="es-ES" sz="900" b="1" i="1" dirty="0">
                <a:solidFill>
                  <a:schemeClr val="tx1"/>
                </a:solidFill>
              </a:rPr>
              <a:t> </a:t>
            </a:r>
            <a:r>
              <a:rPr lang="es-ES" sz="900" b="1" i="1" dirty="0" err="1">
                <a:solidFill>
                  <a:schemeClr val="tx1"/>
                </a:solidFill>
              </a:rPr>
              <a:t>tests</a:t>
            </a:r>
            <a:r>
              <a:rPr lang="es-ES" sz="900" b="1" i="1" dirty="0">
                <a:solidFill>
                  <a:schemeClr val="tx1"/>
                </a:solidFill>
              </a:rPr>
              <a:t> at CEICI (Sevilla, </a:t>
            </a:r>
            <a:r>
              <a:rPr lang="es-ES" sz="900" b="1" i="1" dirty="0" err="1">
                <a:solidFill>
                  <a:schemeClr val="tx1"/>
                </a:solidFill>
              </a:rPr>
              <a:t>Spain</a:t>
            </a:r>
            <a:r>
              <a:rPr lang="es-ES" sz="900" b="1" i="1" dirty="0">
                <a:solidFill>
                  <a:schemeClr val="tx1"/>
                </a:solidFill>
              </a:rPr>
              <a:t>).</a:t>
            </a:r>
            <a:r>
              <a:rPr lang="es-ES" sz="900" b="1" dirty="0">
                <a:solidFill>
                  <a:schemeClr val="tx1"/>
                </a:solidFill>
              </a:rPr>
              <a:t> </a:t>
            </a:r>
            <a:r>
              <a:rPr lang="es-ES" sz="900" u="sng" dirty="0" err="1">
                <a:solidFill>
                  <a:schemeClr val="tx1"/>
                </a:solidFill>
              </a:rPr>
              <a:t>F.R.Palomo</a:t>
            </a:r>
            <a:r>
              <a:rPr lang="es-ES" sz="900" dirty="0">
                <a:solidFill>
                  <a:schemeClr val="tx1"/>
                </a:solidFill>
              </a:rPr>
              <a:t>, </a:t>
            </a:r>
            <a:r>
              <a:rPr lang="es-ES" sz="900" dirty="0" err="1">
                <a:solidFill>
                  <a:schemeClr val="tx1"/>
                </a:solidFill>
              </a:rPr>
              <a:t>Y.Morilla</a:t>
            </a:r>
            <a:r>
              <a:rPr lang="es-ES" sz="900" dirty="0">
                <a:solidFill>
                  <a:schemeClr val="tx1"/>
                </a:solidFill>
              </a:rPr>
              <a:t>, </a:t>
            </a:r>
            <a:r>
              <a:rPr lang="es-ES" sz="900" dirty="0" err="1">
                <a:solidFill>
                  <a:schemeClr val="tx1"/>
                </a:solidFill>
              </a:rPr>
              <a:t>J.M.Mogollón</a:t>
            </a:r>
            <a:r>
              <a:rPr lang="es-ES" sz="900" dirty="0">
                <a:solidFill>
                  <a:schemeClr val="tx1"/>
                </a:solidFill>
              </a:rPr>
              <a:t>, </a:t>
            </a:r>
            <a:r>
              <a:rPr lang="es-ES" sz="900" dirty="0" err="1">
                <a:solidFill>
                  <a:schemeClr val="tx1"/>
                </a:solidFill>
              </a:rPr>
              <a:t>J.García</a:t>
            </a:r>
            <a:r>
              <a:rPr lang="es-ES" sz="900" dirty="0">
                <a:solidFill>
                  <a:schemeClr val="tx1"/>
                </a:solidFill>
              </a:rPr>
              <a:t>-López, </a:t>
            </a:r>
            <a:r>
              <a:rPr lang="es-ES" sz="900" dirty="0" err="1">
                <a:solidFill>
                  <a:schemeClr val="tx1"/>
                </a:solidFill>
              </a:rPr>
              <a:t>J.Labrador</a:t>
            </a:r>
            <a:r>
              <a:rPr lang="es-ES" sz="900" dirty="0">
                <a:solidFill>
                  <a:schemeClr val="tx1"/>
                </a:solidFill>
              </a:rPr>
              <a:t>, </a:t>
            </a:r>
            <a:r>
              <a:rPr lang="es-ES" sz="900" dirty="0" err="1">
                <a:solidFill>
                  <a:schemeClr val="tx1"/>
                </a:solidFill>
              </a:rPr>
              <a:t>M.A.Aguirre</a:t>
            </a:r>
            <a:r>
              <a:rPr lang="es-ES" sz="900" dirty="0">
                <a:solidFill>
                  <a:schemeClr val="tx1"/>
                </a:solidFill>
              </a:rPr>
              <a:t>. </a:t>
            </a:r>
            <a:r>
              <a:rPr lang="es-ES" sz="900" b="1" dirty="0">
                <a:solidFill>
                  <a:schemeClr val="tx1"/>
                </a:solidFill>
              </a:rPr>
              <a:t>Nuclear  Instruments and </a:t>
            </a:r>
            <a:r>
              <a:rPr lang="es-ES" sz="900" b="1" dirty="0" err="1">
                <a:solidFill>
                  <a:schemeClr val="tx1"/>
                </a:solidFill>
              </a:rPr>
              <a:t>Methods</a:t>
            </a:r>
            <a:r>
              <a:rPr lang="es-ES" sz="900" b="1" dirty="0">
                <a:solidFill>
                  <a:schemeClr val="tx1"/>
                </a:solidFill>
              </a:rPr>
              <a:t> in </a:t>
            </a:r>
            <a:r>
              <a:rPr lang="es-ES" sz="900" b="1" dirty="0" err="1">
                <a:solidFill>
                  <a:schemeClr val="tx1"/>
                </a:solidFill>
              </a:rPr>
              <a:t>Physics</a:t>
            </a:r>
            <a:r>
              <a:rPr lang="es-ES" sz="900" b="1" dirty="0">
                <a:solidFill>
                  <a:schemeClr val="tx1"/>
                </a:solidFill>
              </a:rPr>
              <a:t> </a:t>
            </a:r>
            <a:r>
              <a:rPr lang="es-ES" sz="900" b="1" dirty="0" err="1">
                <a:solidFill>
                  <a:schemeClr val="tx1"/>
                </a:solidFill>
              </a:rPr>
              <a:t>Research</a:t>
            </a:r>
            <a:r>
              <a:rPr lang="es-ES" sz="900" b="1" dirty="0">
                <a:solidFill>
                  <a:schemeClr val="tx1"/>
                </a:solidFill>
              </a:rPr>
              <a:t>  B, 269(20):2210-2216, 2011.</a:t>
            </a:r>
            <a:endParaRPr lang="es-ES" sz="900" dirty="0">
              <a:solidFill>
                <a:schemeClr val="tx1"/>
              </a:solidFill>
            </a:endParaRPr>
          </a:p>
          <a:p>
            <a:pPr algn="just"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 sz="900" b="1" i="1" dirty="0" err="1">
                <a:solidFill>
                  <a:schemeClr val="tx1"/>
                </a:solidFill>
              </a:rPr>
              <a:t>Early</a:t>
            </a:r>
            <a:r>
              <a:rPr lang="es-ES" sz="900" b="1" i="1" dirty="0">
                <a:solidFill>
                  <a:schemeClr val="tx1"/>
                </a:solidFill>
              </a:rPr>
              <a:t> </a:t>
            </a:r>
            <a:r>
              <a:rPr lang="es-ES" sz="900" b="1" i="1" dirty="0" err="1">
                <a:solidFill>
                  <a:schemeClr val="tx1"/>
                </a:solidFill>
              </a:rPr>
              <a:t>works</a:t>
            </a:r>
            <a:r>
              <a:rPr lang="es-ES" sz="900" b="1" i="1" dirty="0">
                <a:solidFill>
                  <a:schemeClr val="tx1"/>
                </a:solidFill>
              </a:rPr>
              <a:t> </a:t>
            </a:r>
            <a:r>
              <a:rPr lang="es-ES" sz="900" b="1" i="1" dirty="0" err="1">
                <a:solidFill>
                  <a:schemeClr val="tx1"/>
                </a:solidFill>
              </a:rPr>
              <a:t>on</a:t>
            </a:r>
            <a:r>
              <a:rPr lang="es-ES" sz="900" b="1" i="1" dirty="0">
                <a:solidFill>
                  <a:schemeClr val="tx1"/>
                </a:solidFill>
              </a:rPr>
              <a:t> </a:t>
            </a:r>
            <a:r>
              <a:rPr lang="es-ES" sz="900" b="1" i="1" dirty="0" err="1">
                <a:solidFill>
                  <a:schemeClr val="tx1"/>
                </a:solidFill>
              </a:rPr>
              <a:t>the</a:t>
            </a:r>
            <a:r>
              <a:rPr lang="es-ES" sz="900" b="1" i="1" dirty="0">
                <a:solidFill>
                  <a:schemeClr val="tx1"/>
                </a:solidFill>
              </a:rPr>
              <a:t> nuclear </a:t>
            </a:r>
            <a:r>
              <a:rPr lang="es-ES" sz="900" b="1" i="1" dirty="0" err="1">
                <a:solidFill>
                  <a:schemeClr val="tx1"/>
                </a:solidFill>
              </a:rPr>
              <a:t>microprobe</a:t>
            </a:r>
            <a:r>
              <a:rPr lang="es-ES" sz="900" b="1" i="1" dirty="0">
                <a:solidFill>
                  <a:schemeClr val="tx1"/>
                </a:solidFill>
              </a:rPr>
              <a:t> fine </a:t>
            </a:r>
            <a:r>
              <a:rPr lang="es-ES" sz="900" b="1" i="1" dirty="0" err="1">
                <a:solidFill>
                  <a:schemeClr val="tx1"/>
                </a:solidFill>
              </a:rPr>
              <a:t>tuning</a:t>
            </a:r>
            <a:r>
              <a:rPr lang="es-ES" sz="900" b="1" i="1" dirty="0">
                <a:solidFill>
                  <a:schemeClr val="tx1"/>
                </a:solidFill>
              </a:rPr>
              <a:t> </a:t>
            </a:r>
            <a:r>
              <a:rPr lang="es-ES" sz="900" b="1" i="1" dirty="0" err="1">
                <a:solidFill>
                  <a:schemeClr val="tx1"/>
                </a:solidFill>
              </a:rPr>
              <a:t>for</a:t>
            </a:r>
            <a:r>
              <a:rPr lang="es-ES" sz="900" b="1" i="1" dirty="0">
                <a:solidFill>
                  <a:schemeClr val="tx1"/>
                </a:solidFill>
              </a:rPr>
              <a:t> </a:t>
            </a:r>
            <a:r>
              <a:rPr lang="es-ES" sz="900" b="1" i="1" dirty="0" err="1">
                <a:solidFill>
                  <a:schemeClr val="tx1"/>
                </a:solidFill>
              </a:rPr>
              <a:t>microelectronics</a:t>
            </a:r>
            <a:r>
              <a:rPr lang="es-ES" sz="900" b="1" i="1" dirty="0">
                <a:solidFill>
                  <a:schemeClr val="tx1"/>
                </a:solidFill>
              </a:rPr>
              <a:t> </a:t>
            </a:r>
            <a:r>
              <a:rPr lang="es-ES" sz="900" b="1" i="1" dirty="0" err="1">
                <a:solidFill>
                  <a:schemeClr val="tx1"/>
                </a:solidFill>
              </a:rPr>
              <a:t>irradiation</a:t>
            </a:r>
            <a:r>
              <a:rPr lang="es-ES" sz="900" b="1" i="1" dirty="0">
                <a:solidFill>
                  <a:schemeClr val="tx1"/>
                </a:solidFill>
              </a:rPr>
              <a:t> </a:t>
            </a:r>
            <a:r>
              <a:rPr lang="es-ES" sz="900" b="1" i="1" dirty="0" err="1">
                <a:solidFill>
                  <a:schemeClr val="tx1"/>
                </a:solidFill>
              </a:rPr>
              <a:t>tests</a:t>
            </a:r>
            <a:r>
              <a:rPr lang="es-ES" sz="900" b="1" i="1" dirty="0">
                <a:solidFill>
                  <a:schemeClr val="tx1"/>
                </a:solidFill>
              </a:rPr>
              <a:t> at CEICI (Sevilla, </a:t>
            </a:r>
            <a:r>
              <a:rPr lang="es-ES" sz="900" b="1" i="1" dirty="0" err="1">
                <a:solidFill>
                  <a:schemeClr val="tx1"/>
                </a:solidFill>
              </a:rPr>
              <a:t>Spain</a:t>
            </a:r>
            <a:r>
              <a:rPr lang="es-ES" sz="900" b="1" i="1" dirty="0">
                <a:solidFill>
                  <a:schemeClr val="tx1"/>
                </a:solidFill>
              </a:rPr>
              <a:t>). </a:t>
            </a:r>
            <a:r>
              <a:rPr lang="es-ES" sz="900" b="1" i="1" dirty="0" err="1">
                <a:solidFill>
                  <a:schemeClr val="tx1"/>
                </a:solidFill>
              </a:rPr>
              <a:t>Bringing</a:t>
            </a:r>
            <a:r>
              <a:rPr lang="es-ES" sz="900" b="1" i="1" dirty="0">
                <a:solidFill>
                  <a:schemeClr val="tx1"/>
                </a:solidFill>
              </a:rPr>
              <a:t> </a:t>
            </a:r>
            <a:r>
              <a:rPr lang="es-ES" sz="900" b="1" i="1" dirty="0" err="1">
                <a:solidFill>
                  <a:schemeClr val="tx1"/>
                </a:solidFill>
              </a:rPr>
              <a:t>about</a:t>
            </a:r>
            <a:r>
              <a:rPr lang="es-ES" sz="900" b="1" i="1" dirty="0">
                <a:solidFill>
                  <a:schemeClr val="tx1"/>
                </a:solidFill>
              </a:rPr>
              <a:t> single </a:t>
            </a:r>
            <a:r>
              <a:rPr lang="es-ES" sz="900" b="1" i="1" dirty="0" err="1">
                <a:solidFill>
                  <a:schemeClr val="tx1"/>
                </a:solidFill>
              </a:rPr>
              <a:t>event</a:t>
            </a:r>
            <a:r>
              <a:rPr lang="es-ES" sz="900" b="1" i="1" dirty="0">
                <a:solidFill>
                  <a:schemeClr val="tx1"/>
                </a:solidFill>
              </a:rPr>
              <a:t> </a:t>
            </a:r>
            <a:r>
              <a:rPr lang="es-ES" sz="900" b="1" i="1" dirty="0" err="1">
                <a:solidFill>
                  <a:schemeClr val="tx1"/>
                </a:solidFill>
              </a:rPr>
              <a:t>effects</a:t>
            </a:r>
            <a:r>
              <a:rPr lang="es-ES" sz="900" b="1" i="1" dirty="0">
                <a:solidFill>
                  <a:schemeClr val="tx1"/>
                </a:solidFill>
              </a:rPr>
              <a:t> in digital </a:t>
            </a:r>
            <a:r>
              <a:rPr lang="es-ES" sz="900" b="1" i="1" dirty="0" err="1">
                <a:solidFill>
                  <a:schemeClr val="tx1"/>
                </a:solidFill>
              </a:rPr>
              <a:t>ASIC’s</a:t>
            </a:r>
            <a:r>
              <a:rPr lang="es-ES" sz="900" b="1" dirty="0">
                <a:solidFill>
                  <a:schemeClr val="tx1"/>
                </a:solidFill>
              </a:rPr>
              <a:t>. </a:t>
            </a:r>
            <a:r>
              <a:rPr lang="es-ES" sz="900" u="sng" dirty="0" err="1">
                <a:solidFill>
                  <a:schemeClr val="tx1"/>
                </a:solidFill>
              </a:rPr>
              <a:t>F.R.Palomo</a:t>
            </a:r>
            <a:r>
              <a:rPr lang="es-ES" sz="900" dirty="0">
                <a:solidFill>
                  <a:schemeClr val="tx1"/>
                </a:solidFill>
              </a:rPr>
              <a:t>, </a:t>
            </a:r>
            <a:r>
              <a:rPr lang="es-ES" sz="900" dirty="0" err="1">
                <a:solidFill>
                  <a:schemeClr val="tx1"/>
                </a:solidFill>
              </a:rPr>
              <a:t>Y.Morilla</a:t>
            </a:r>
            <a:r>
              <a:rPr lang="es-ES" sz="900" dirty="0">
                <a:solidFill>
                  <a:schemeClr val="tx1"/>
                </a:solidFill>
              </a:rPr>
              <a:t>, </a:t>
            </a:r>
            <a:r>
              <a:rPr lang="es-ES" sz="900" dirty="0" err="1">
                <a:solidFill>
                  <a:schemeClr val="tx1"/>
                </a:solidFill>
              </a:rPr>
              <a:t>J.M.Mogollón</a:t>
            </a:r>
            <a:r>
              <a:rPr lang="es-ES" sz="900" dirty="0">
                <a:solidFill>
                  <a:schemeClr val="tx1"/>
                </a:solidFill>
              </a:rPr>
              <a:t>, </a:t>
            </a:r>
            <a:r>
              <a:rPr lang="es-ES" sz="900" dirty="0" err="1">
                <a:solidFill>
                  <a:schemeClr val="tx1"/>
                </a:solidFill>
              </a:rPr>
              <a:t>J.García</a:t>
            </a:r>
            <a:r>
              <a:rPr lang="es-ES" sz="900" dirty="0">
                <a:solidFill>
                  <a:schemeClr val="tx1"/>
                </a:solidFill>
              </a:rPr>
              <a:t>-López, </a:t>
            </a:r>
            <a:r>
              <a:rPr lang="es-ES" sz="900" dirty="0" err="1">
                <a:solidFill>
                  <a:schemeClr val="tx1"/>
                </a:solidFill>
              </a:rPr>
              <a:t>J.Labrador</a:t>
            </a:r>
            <a:r>
              <a:rPr lang="es-ES" sz="900" dirty="0">
                <a:solidFill>
                  <a:schemeClr val="tx1"/>
                </a:solidFill>
              </a:rPr>
              <a:t>, </a:t>
            </a:r>
            <a:r>
              <a:rPr lang="es-ES" sz="900" dirty="0" err="1">
                <a:solidFill>
                  <a:schemeClr val="tx1"/>
                </a:solidFill>
              </a:rPr>
              <a:t>M.A.Aguirre</a:t>
            </a:r>
            <a:r>
              <a:rPr lang="es-ES" sz="900" dirty="0">
                <a:solidFill>
                  <a:schemeClr val="tx1"/>
                </a:solidFill>
              </a:rPr>
              <a:t>. </a:t>
            </a:r>
            <a:r>
              <a:rPr lang="es-ES" sz="900" b="1" dirty="0" err="1">
                <a:solidFill>
                  <a:schemeClr val="tx1"/>
                </a:solidFill>
              </a:rPr>
              <a:t>Proceedings</a:t>
            </a:r>
            <a:r>
              <a:rPr lang="es-ES" sz="900" b="1" dirty="0">
                <a:solidFill>
                  <a:schemeClr val="tx1"/>
                </a:solidFill>
              </a:rPr>
              <a:t> of ICNMTA (International </a:t>
            </a:r>
            <a:r>
              <a:rPr lang="es-ES" sz="900" b="1" dirty="0" err="1">
                <a:solidFill>
                  <a:schemeClr val="tx1"/>
                </a:solidFill>
              </a:rPr>
              <a:t>Conference</a:t>
            </a:r>
            <a:r>
              <a:rPr lang="es-ES" sz="900" b="1" dirty="0">
                <a:solidFill>
                  <a:schemeClr val="tx1"/>
                </a:solidFill>
              </a:rPr>
              <a:t> </a:t>
            </a:r>
            <a:r>
              <a:rPr lang="es-ES" sz="900" b="1" dirty="0" err="1">
                <a:solidFill>
                  <a:schemeClr val="tx1"/>
                </a:solidFill>
              </a:rPr>
              <a:t>on</a:t>
            </a:r>
            <a:r>
              <a:rPr lang="es-ES" sz="900" b="1" dirty="0">
                <a:solidFill>
                  <a:schemeClr val="tx1"/>
                </a:solidFill>
              </a:rPr>
              <a:t> Nuclear </a:t>
            </a:r>
            <a:r>
              <a:rPr lang="es-ES" sz="900" b="1" dirty="0" err="1">
                <a:solidFill>
                  <a:schemeClr val="tx1"/>
                </a:solidFill>
              </a:rPr>
              <a:t>Microprobe</a:t>
            </a:r>
            <a:r>
              <a:rPr lang="es-ES" sz="900" b="1" dirty="0">
                <a:solidFill>
                  <a:schemeClr val="tx1"/>
                </a:solidFill>
              </a:rPr>
              <a:t> </a:t>
            </a:r>
            <a:r>
              <a:rPr lang="es-ES" sz="900" b="1" dirty="0" err="1">
                <a:solidFill>
                  <a:schemeClr val="tx1"/>
                </a:solidFill>
              </a:rPr>
              <a:t>Technology</a:t>
            </a:r>
            <a:r>
              <a:rPr lang="es-ES" sz="900" b="1" dirty="0">
                <a:solidFill>
                  <a:schemeClr val="tx1"/>
                </a:solidFill>
              </a:rPr>
              <a:t> and </a:t>
            </a:r>
            <a:r>
              <a:rPr lang="es-ES" sz="900" b="1" dirty="0" err="1">
                <a:solidFill>
                  <a:schemeClr val="tx1"/>
                </a:solidFill>
              </a:rPr>
              <a:t>Applications</a:t>
            </a:r>
            <a:r>
              <a:rPr lang="es-ES" sz="900" b="1" dirty="0">
                <a:solidFill>
                  <a:schemeClr val="tx1"/>
                </a:solidFill>
              </a:rPr>
              <a:t>) 2010 </a:t>
            </a:r>
            <a:r>
              <a:rPr lang="es-ES" sz="900" b="1" dirty="0" err="1">
                <a:solidFill>
                  <a:schemeClr val="tx1"/>
                </a:solidFill>
              </a:rPr>
              <a:t>Conference</a:t>
            </a:r>
            <a:r>
              <a:rPr lang="es-ES" sz="900" dirty="0">
                <a:solidFill>
                  <a:schemeClr val="tx1"/>
                </a:solidFill>
              </a:rPr>
              <a:t>, Leipzig, </a:t>
            </a:r>
            <a:r>
              <a:rPr lang="es-ES" sz="900" dirty="0" err="1">
                <a:solidFill>
                  <a:schemeClr val="tx1"/>
                </a:solidFill>
              </a:rPr>
              <a:t>Germany</a:t>
            </a:r>
            <a:r>
              <a:rPr lang="es-ES" sz="900" dirty="0">
                <a:solidFill>
                  <a:schemeClr val="tx1"/>
                </a:solidFill>
              </a:rPr>
              <a:t>, 26th-30th </a:t>
            </a:r>
            <a:r>
              <a:rPr lang="es-ES" sz="900" dirty="0" err="1">
                <a:solidFill>
                  <a:schemeClr val="tx1"/>
                </a:solidFill>
              </a:rPr>
              <a:t>July</a:t>
            </a:r>
            <a:r>
              <a:rPr lang="es-ES" sz="900" dirty="0">
                <a:solidFill>
                  <a:schemeClr val="tx1"/>
                </a:solidFill>
              </a:rPr>
              <a:t> , 2010.</a:t>
            </a:r>
          </a:p>
        </p:txBody>
      </p:sp>
      <p:sp>
        <p:nvSpPr>
          <p:cNvPr id="5" name="1 CuadroTexto"/>
          <p:cNvSpPr txBox="1">
            <a:spLocks noChangeArrowheads="1"/>
          </p:cNvSpPr>
          <p:nvPr/>
        </p:nvSpPr>
        <p:spPr bwMode="auto">
          <a:xfrm>
            <a:off x="1775520" y="4437113"/>
            <a:ext cx="854481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Arial" charset="0"/>
              <a:buChar char="•"/>
              <a:defRPr/>
            </a:pPr>
            <a:r>
              <a:rPr lang="es-ES" sz="1600" b="1" dirty="0" err="1">
                <a:solidFill>
                  <a:srgbClr val="C00000"/>
                </a:solidFill>
              </a:rPr>
              <a:t>Dynamic</a:t>
            </a:r>
            <a:r>
              <a:rPr lang="es-ES" sz="1600" b="1" dirty="0">
                <a:solidFill>
                  <a:srgbClr val="C00000"/>
                </a:solidFill>
              </a:rPr>
              <a:t> </a:t>
            </a:r>
            <a:r>
              <a:rPr lang="es-ES" sz="1600" b="1" dirty="0" err="1">
                <a:solidFill>
                  <a:srgbClr val="C00000"/>
                </a:solidFill>
              </a:rPr>
              <a:t>Experiments</a:t>
            </a:r>
            <a:r>
              <a:rPr lang="es-ES" sz="1600" b="1" dirty="0">
                <a:solidFill>
                  <a:srgbClr val="C00000"/>
                </a:solidFill>
              </a:rPr>
              <a:t> (CLK </a:t>
            </a:r>
            <a:r>
              <a:rPr lang="es-ES" sz="1600" b="1" dirty="0" err="1">
                <a:solidFill>
                  <a:srgbClr val="C00000"/>
                </a:solidFill>
              </a:rPr>
              <a:t>enabled</a:t>
            </a:r>
            <a:r>
              <a:rPr lang="es-ES" sz="1600" b="1" dirty="0">
                <a:solidFill>
                  <a:srgbClr val="C00000"/>
                </a:solidFill>
              </a:rPr>
              <a:t>), </a:t>
            </a:r>
            <a:r>
              <a:rPr lang="es-ES" sz="1600" b="1" dirty="0" err="1">
                <a:solidFill>
                  <a:srgbClr val="C00000"/>
                </a:solidFill>
              </a:rPr>
              <a:t>oxygen</a:t>
            </a:r>
            <a:r>
              <a:rPr lang="es-ES" sz="1600" b="1" dirty="0">
                <a:solidFill>
                  <a:srgbClr val="C00000"/>
                </a:solidFill>
              </a:rPr>
              <a:t> </a:t>
            </a:r>
            <a:r>
              <a:rPr lang="es-ES" sz="1600" b="1" dirty="0" err="1">
                <a:solidFill>
                  <a:srgbClr val="C00000"/>
                </a:solidFill>
              </a:rPr>
              <a:t>ions</a:t>
            </a:r>
            <a:r>
              <a:rPr lang="es-ES" sz="1600" b="1" dirty="0">
                <a:solidFill>
                  <a:srgbClr val="C00000"/>
                </a:solidFill>
              </a:rPr>
              <a:t> 18 </a:t>
            </a:r>
            <a:r>
              <a:rPr lang="es-ES" sz="1600" b="1" dirty="0" err="1">
                <a:solidFill>
                  <a:srgbClr val="C00000"/>
                </a:solidFill>
              </a:rPr>
              <a:t>MeV</a:t>
            </a:r>
            <a:endParaRPr lang="es-ES" sz="1600" b="1" dirty="0">
              <a:solidFill>
                <a:srgbClr val="C00000"/>
              </a:solidFill>
            </a:endParaRPr>
          </a:p>
          <a:p>
            <a:pPr eaLnBrk="1" hangingPunct="1">
              <a:buClr>
                <a:srgbClr val="000000"/>
              </a:buClr>
              <a:buSzPct val="100000"/>
              <a:buFont typeface="Arial" charset="0"/>
              <a:buChar char="•"/>
              <a:defRPr/>
            </a:pPr>
            <a:r>
              <a:rPr lang="es-ES" sz="1600" b="1" dirty="0">
                <a:solidFill>
                  <a:srgbClr val="C00000"/>
                </a:solidFill>
              </a:rPr>
              <a:t> </a:t>
            </a:r>
            <a:r>
              <a:rPr lang="es-ES" sz="1600" b="1" dirty="0" err="1">
                <a:solidFill>
                  <a:srgbClr val="C00000"/>
                </a:solidFill>
              </a:rPr>
              <a:t>Core</a:t>
            </a:r>
            <a:r>
              <a:rPr lang="es-ES" sz="1600" b="1" dirty="0">
                <a:solidFill>
                  <a:srgbClr val="C00000"/>
                </a:solidFill>
              </a:rPr>
              <a:t> F77H </a:t>
            </a:r>
            <a:r>
              <a:rPr lang="es-ES" sz="1600" b="1" dirty="0" err="1">
                <a:solidFill>
                  <a:srgbClr val="C00000"/>
                </a:solidFill>
              </a:rPr>
              <a:t>irradiation</a:t>
            </a:r>
            <a:r>
              <a:rPr lang="es-ES" sz="1600" b="1" dirty="0">
                <a:solidFill>
                  <a:srgbClr val="C00000"/>
                </a:solidFill>
              </a:rPr>
              <a:t> (1100x580 </a:t>
            </a:r>
            <a:r>
              <a:rPr lang="es-ES" sz="1600" b="1" dirty="0">
                <a:solidFill>
                  <a:srgbClr val="C00000"/>
                </a:solidFill>
                <a:latin typeface="Symbol" pitchFamily="18" charset="2"/>
              </a:rPr>
              <a:t>m</a:t>
            </a:r>
            <a:r>
              <a:rPr lang="es-ES" sz="1600" b="1" dirty="0">
                <a:solidFill>
                  <a:srgbClr val="C00000"/>
                </a:solidFill>
              </a:rPr>
              <a:t>m</a:t>
            </a:r>
            <a:r>
              <a:rPr lang="es-ES" sz="1600" b="1" baseline="30000" dirty="0">
                <a:solidFill>
                  <a:srgbClr val="C00000"/>
                </a:solidFill>
              </a:rPr>
              <a:t>2</a:t>
            </a:r>
            <a:r>
              <a:rPr lang="es-ES" sz="1600" b="1" dirty="0">
                <a:solidFill>
                  <a:srgbClr val="C00000"/>
                </a:solidFill>
              </a:rPr>
              <a:t>), 4600 </a:t>
            </a:r>
            <a:r>
              <a:rPr lang="es-ES" sz="1600" b="1" dirty="0" err="1">
                <a:solidFill>
                  <a:srgbClr val="C00000"/>
                </a:solidFill>
              </a:rPr>
              <a:t>cps</a:t>
            </a:r>
            <a:r>
              <a:rPr lang="es-ES" sz="1600" b="1" dirty="0">
                <a:solidFill>
                  <a:srgbClr val="C00000"/>
                </a:solidFill>
              </a:rPr>
              <a:t>, 4 min, ~2 #/</a:t>
            </a:r>
            <a:r>
              <a:rPr lang="es-ES" sz="1600" b="1" dirty="0">
                <a:solidFill>
                  <a:srgbClr val="C00000"/>
                </a:solidFill>
                <a:latin typeface="Symbol" pitchFamily="18" charset="2"/>
              </a:rPr>
              <a:t>m</a:t>
            </a:r>
            <a:r>
              <a:rPr lang="es-ES" sz="1600" b="1" dirty="0">
                <a:solidFill>
                  <a:srgbClr val="C00000"/>
                </a:solidFill>
              </a:rPr>
              <a:t>m</a:t>
            </a:r>
            <a:r>
              <a:rPr lang="es-ES" sz="1600" b="1" baseline="30000" dirty="0">
                <a:solidFill>
                  <a:srgbClr val="C00000"/>
                </a:solidFill>
              </a:rPr>
              <a:t>2</a:t>
            </a:r>
          </a:p>
          <a:p>
            <a:pPr marL="0" indent="0" eaLnBrk="1" hangingPunct="1">
              <a:buClr>
                <a:srgbClr val="000000"/>
              </a:buClr>
              <a:buSzPct val="100000"/>
              <a:defRPr/>
            </a:pPr>
            <a:r>
              <a:rPr lang="es-ES" sz="1600" b="1" dirty="0">
                <a:solidFill>
                  <a:srgbClr val="C00000"/>
                </a:solidFill>
              </a:rPr>
              <a:t>     </a:t>
            </a:r>
            <a:r>
              <a:rPr lang="es-ES" sz="1600" b="1" dirty="0" err="1">
                <a:solidFill>
                  <a:srgbClr val="C00000"/>
                </a:solidFill>
              </a:rPr>
              <a:t>Ionization</a:t>
            </a:r>
            <a:r>
              <a:rPr lang="es-ES" sz="1600" b="1" dirty="0">
                <a:solidFill>
                  <a:srgbClr val="C00000"/>
                </a:solidFill>
              </a:rPr>
              <a:t> </a:t>
            </a:r>
            <a:r>
              <a:rPr lang="es-ES" sz="1600" b="1" dirty="0" err="1">
                <a:solidFill>
                  <a:srgbClr val="C00000"/>
                </a:solidFill>
              </a:rPr>
              <a:t>Dose-Rate</a:t>
            </a:r>
            <a:r>
              <a:rPr lang="es-ES" sz="1600" b="1" dirty="0">
                <a:solidFill>
                  <a:srgbClr val="C00000"/>
                </a:solidFill>
              </a:rPr>
              <a:t>: 4.6 </a:t>
            </a:r>
            <a:r>
              <a:rPr lang="es-ES" sz="1600" b="1" dirty="0" err="1">
                <a:solidFill>
                  <a:srgbClr val="C00000"/>
                </a:solidFill>
              </a:rPr>
              <a:t>krad</a:t>
            </a:r>
            <a:r>
              <a:rPr lang="es-ES" sz="1600" b="1" dirty="0">
                <a:solidFill>
                  <a:srgbClr val="C00000"/>
                </a:solidFill>
              </a:rPr>
              <a:t>/min</a:t>
            </a:r>
          </a:p>
          <a:p>
            <a:pPr eaLnBrk="1" hangingPunct="1">
              <a:buClr>
                <a:srgbClr val="000000"/>
              </a:buClr>
              <a:buSzPct val="100000"/>
              <a:buFont typeface="Arial" charset="0"/>
              <a:buChar char="•"/>
              <a:defRPr/>
            </a:pPr>
            <a:r>
              <a:rPr lang="es-ES" sz="1600" b="1" dirty="0">
                <a:solidFill>
                  <a:srgbClr val="C00000"/>
                </a:solidFill>
              </a:rPr>
              <a:t>Experimental SEU </a:t>
            </a:r>
            <a:r>
              <a:rPr lang="es-ES" sz="1600" b="1" dirty="0" err="1">
                <a:solidFill>
                  <a:srgbClr val="C00000"/>
                </a:solidFill>
              </a:rPr>
              <a:t>Dynamical</a:t>
            </a:r>
            <a:r>
              <a:rPr lang="es-ES" sz="1600" b="1" dirty="0">
                <a:solidFill>
                  <a:srgbClr val="C00000"/>
                </a:solidFill>
              </a:rPr>
              <a:t> </a:t>
            </a:r>
            <a:r>
              <a:rPr lang="es-ES" sz="1600" b="1" dirty="0" err="1">
                <a:solidFill>
                  <a:srgbClr val="C00000"/>
                </a:solidFill>
              </a:rPr>
              <a:t>patterns</a:t>
            </a:r>
            <a:r>
              <a:rPr lang="es-ES" sz="1600" b="1" dirty="0">
                <a:solidFill>
                  <a:srgbClr val="C00000"/>
                </a:solidFill>
              </a:rPr>
              <a:t> </a:t>
            </a:r>
            <a:r>
              <a:rPr lang="es-ES" sz="1600" b="1" dirty="0" err="1">
                <a:solidFill>
                  <a:srgbClr val="C00000"/>
                </a:solidFill>
              </a:rPr>
              <a:t>matched</a:t>
            </a:r>
            <a:endParaRPr lang="es-ES" sz="1600" b="1" dirty="0">
              <a:solidFill>
                <a:srgbClr val="C00000"/>
              </a:solidFill>
            </a:endParaRPr>
          </a:p>
          <a:p>
            <a:pPr eaLnBrk="1" hangingPunct="1">
              <a:buClr>
                <a:srgbClr val="000000"/>
              </a:buClr>
              <a:buSzPct val="100000"/>
              <a:buFont typeface="Arial" charset="0"/>
              <a:buChar char="•"/>
              <a:defRPr/>
            </a:pPr>
            <a:r>
              <a:rPr lang="es-ES" sz="1600" b="1" dirty="0">
                <a:solidFill>
                  <a:srgbClr val="C00000"/>
                </a:solidFill>
              </a:rPr>
              <a:t>No </a:t>
            </a:r>
            <a:r>
              <a:rPr lang="es-ES" sz="1600" b="1" dirty="0" err="1">
                <a:solidFill>
                  <a:srgbClr val="C00000"/>
                </a:solidFill>
              </a:rPr>
              <a:t>observation</a:t>
            </a:r>
            <a:r>
              <a:rPr lang="es-ES" sz="1600" b="1" dirty="0">
                <a:solidFill>
                  <a:srgbClr val="C00000"/>
                </a:solidFill>
              </a:rPr>
              <a:t> of SET2SEU </a:t>
            </a:r>
            <a:r>
              <a:rPr lang="es-ES" sz="1600" b="1" dirty="0" err="1">
                <a:solidFill>
                  <a:srgbClr val="C00000"/>
                </a:solidFill>
              </a:rPr>
              <a:t>patterns</a:t>
            </a:r>
            <a:endParaRPr lang="es-ES" sz="1600" b="1" dirty="0">
              <a:solidFill>
                <a:srgbClr val="C00000"/>
              </a:solidFill>
            </a:endParaRPr>
          </a:p>
        </p:txBody>
      </p:sp>
      <p:sp>
        <p:nvSpPr>
          <p:cNvPr id="7" name="1 CuadroTexto"/>
          <p:cNvSpPr txBox="1">
            <a:spLocks noChangeArrowheads="1"/>
          </p:cNvSpPr>
          <p:nvPr/>
        </p:nvSpPr>
        <p:spPr bwMode="auto">
          <a:xfrm>
            <a:off x="6272213" y="3141663"/>
            <a:ext cx="3352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>
                <a:solidFill>
                  <a:schemeClr val="tx1"/>
                </a:solidFill>
              </a:rPr>
              <a:t>Selección de Patrones de SEU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>
                <a:solidFill>
                  <a:schemeClr val="tx1"/>
                </a:solidFill>
              </a:rPr>
              <a:t> por retrosimulación lógica</a:t>
            </a:r>
          </a:p>
        </p:txBody>
      </p:sp>
      <p:sp>
        <p:nvSpPr>
          <p:cNvPr id="8" name="10 CuadroTexto"/>
          <p:cNvSpPr txBox="1">
            <a:spLocks noChangeArrowheads="1"/>
          </p:cNvSpPr>
          <p:nvPr/>
        </p:nvSpPr>
        <p:spPr bwMode="auto">
          <a:xfrm>
            <a:off x="3410398" y="2204864"/>
            <a:ext cx="196552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 sz="1600" dirty="0">
                <a:solidFill>
                  <a:schemeClr val="tx1"/>
                </a:solidFill>
              </a:rPr>
              <a:t>Experimental 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 sz="1600" dirty="0">
                <a:solidFill>
                  <a:schemeClr val="tx1"/>
                </a:solidFill>
              </a:rPr>
              <a:t>Output </a:t>
            </a:r>
            <a:r>
              <a:rPr lang="es-ES" sz="1600" dirty="0" err="1">
                <a:solidFill>
                  <a:schemeClr val="tx1"/>
                </a:solidFill>
              </a:rPr>
              <a:t>Pattern</a:t>
            </a:r>
            <a:endParaRPr lang="es-ES" sz="1600" dirty="0">
              <a:solidFill>
                <a:schemeClr val="tx1"/>
              </a:solidFill>
            </a:endParaRPr>
          </a:p>
        </p:txBody>
      </p:sp>
      <p:pic>
        <p:nvPicPr>
          <p:cNvPr id="9" name="Picture 6" descr="C:\Esenciales\a-TESIS Radiación\chap4_microsonda\4_imagenes\SEU_SI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28" y="708844"/>
            <a:ext cx="5010150" cy="322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CuadroTexto"/>
          <p:cNvSpPr txBox="1">
            <a:spLocks noChangeArrowheads="1"/>
          </p:cNvSpPr>
          <p:nvPr/>
        </p:nvSpPr>
        <p:spPr bwMode="auto">
          <a:xfrm>
            <a:off x="5375275" y="3933057"/>
            <a:ext cx="50101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 sz="1600" dirty="0" err="1">
                <a:solidFill>
                  <a:schemeClr val="tx1"/>
                </a:solidFill>
              </a:rPr>
              <a:t>Simulation</a:t>
            </a:r>
            <a:r>
              <a:rPr lang="es-ES" sz="1600" dirty="0">
                <a:solidFill>
                  <a:schemeClr val="tx1"/>
                </a:solidFill>
              </a:rPr>
              <a:t> </a:t>
            </a:r>
            <a:r>
              <a:rPr lang="es-ES" sz="1600" dirty="0" err="1">
                <a:solidFill>
                  <a:schemeClr val="tx1"/>
                </a:solidFill>
              </a:rPr>
              <a:t>Logic</a:t>
            </a:r>
            <a:r>
              <a:rPr lang="es-ES" sz="1600" dirty="0">
                <a:solidFill>
                  <a:schemeClr val="tx1"/>
                </a:solidFill>
              </a:rPr>
              <a:t> </a:t>
            </a:r>
            <a:r>
              <a:rPr lang="es-ES" sz="1600" dirty="0" err="1">
                <a:solidFill>
                  <a:schemeClr val="tx1"/>
                </a:solidFill>
              </a:rPr>
              <a:t>Chronogram</a:t>
            </a:r>
            <a:r>
              <a:rPr lang="es-ES" sz="1600" dirty="0">
                <a:solidFill>
                  <a:schemeClr val="tx1"/>
                </a:solidFill>
              </a:rPr>
              <a:t> </a:t>
            </a:r>
            <a:r>
              <a:rPr lang="es-ES" sz="1600" dirty="0" err="1">
                <a:solidFill>
                  <a:schemeClr val="tx1"/>
                </a:solidFill>
              </a:rPr>
              <a:t>associated</a:t>
            </a:r>
            <a:r>
              <a:rPr lang="es-ES" sz="1600" dirty="0">
                <a:solidFill>
                  <a:schemeClr val="tx1"/>
                </a:solidFill>
              </a:rPr>
              <a:t> </a:t>
            </a:r>
            <a:r>
              <a:rPr lang="es-ES" sz="1600" dirty="0" err="1">
                <a:solidFill>
                  <a:schemeClr val="tx1"/>
                </a:solidFill>
              </a:rPr>
              <a:t>to</a:t>
            </a:r>
            <a:r>
              <a:rPr lang="es-ES" sz="1600" dirty="0">
                <a:solidFill>
                  <a:schemeClr val="tx1"/>
                </a:solidFill>
              </a:rPr>
              <a:t> a SEU output:  SEU </a:t>
            </a:r>
            <a:r>
              <a:rPr lang="es-ES" sz="1600" dirty="0" err="1">
                <a:solidFill>
                  <a:schemeClr val="tx1"/>
                </a:solidFill>
              </a:rPr>
              <a:t>identified</a:t>
            </a:r>
            <a:endParaRPr lang="es-ES" sz="1600" dirty="0">
              <a:solidFill>
                <a:schemeClr val="tx1"/>
              </a:solidFill>
            </a:endParaRPr>
          </a:p>
        </p:txBody>
      </p:sp>
      <p:sp>
        <p:nvSpPr>
          <p:cNvPr id="11" name="2 Rectángulo"/>
          <p:cNvSpPr>
            <a:spLocks noChangeArrowheads="1"/>
          </p:cNvSpPr>
          <p:nvPr/>
        </p:nvSpPr>
        <p:spPr bwMode="auto">
          <a:xfrm>
            <a:off x="1524001" y="940942"/>
            <a:ext cx="2846387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 sz="1100" b="1" dirty="0"/>
              <a:t># SR0c # 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 sz="1100" dirty="0"/>
              <a:t># </a:t>
            </a:r>
            <a:r>
              <a:rPr lang="es-ES" sz="1100" dirty="0" err="1"/>
              <a:t>Elapsed</a:t>
            </a:r>
            <a:r>
              <a:rPr lang="es-ES" sz="1100" dirty="0"/>
              <a:t> FPGA </a:t>
            </a:r>
            <a:r>
              <a:rPr lang="es-ES" sz="1100" dirty="0" err="1"/>
              <a:t>Cycles</a:t>
            </a:r>
            <a:r>
              <a:rPr lang="es-ES" sz="1100" dirty="0"/>
              <a:t> 0x099a73f46f 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 sz="1100" dirty="0"/>
              <a:t># </a:t>
            </a:r>
            <a:r>
              <a:rPr lang="es-ES" sz="1100" dirty="0" err="1"/>
              <a:t>Seu</a:t>
            </a:r>
            <a:r>
              <a:rPr lang="es-ES" sz="1100" dirty="0"/>
              <a:t>: </a:t>
            </a:r>
            <a:r>
              <a:rPr lang="es-ES" sz="1100" dirty="0" err="1"/>
              <a:t>cycle</a:t>
            </a:r>
            <a:r>
              <a:rPr lang="es-ES" sz="1100" dirty="0"/>
              <a:t> 1058 (</a:t>
            </a:r>
            <a:r>
              <a:rPr lang="es-ES" sz="1100" dirty="0" err="1"/>
              <a:t>it</a:t>
            </a:r>
            <a:r>
              <a:rPr lang="es-ES" sz="1100" dirty="0"/>
              <a:t> 15,53)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 sz="1100" b="1" dirty="0"/>
              <a:t># Spout1c # Spout2c # 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 sz="1100" dirty="0"/>
              <a:t># </a:t>
            </a:r>
            <a:r>
              <a:rPr lang="es-ES" sz="1100" dirty="0" err="1"/>
              <a:t>Elapsed</a:t>
            </a:r>
            <a:r>
              <a:rPr lang="es-ES" sz="1100" dirty="0"/>
              <a:t> FPGA </a:t>
            </a:r>
            <a:r>
              <a:rPr lang="es-ES" sz="1100" dirty="0" err="1"/>
              <a:t>Cycles</a:t>
            </a:r>
            <a:r>
              <a:rPr lang="es-ES" sz="1100" dirty="0"/>
              <a:t> 0x099a73f4a7 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 sz="1100" dirty="0"/>
              <a:t># </a:t>
            </a:r>
            <a:r>
              <a:rPr lang="es-ES" sz="1100" dirty="0" err="1"/>
              <a:t>Seu</a:t>
            </a:r>
            <a:r>
              <a:rPr lang="es-ES" sz="1100" dirty="0"/>
              <a:t>: </a:t>
            </a:r>
            <a:r>
              <a:rPr lang="es-ES" sz="1100" dirty="0" err="1"/>
              <a:t>cycle</a:t>
            </a:r>
            <a:r>
              <a:rPr lang="es-ES" sz="1100" dirty="0"/>
              <a:t> 1059 (</a:t>
            </a:r>
            <a:r>
              <a:rPr lang="es-ES" sz="1100" dirty="0" err="1"/>
              <a:t>it</a:t>
            </a:r>
            <a:r>
              <a:rPr lang="es-ES" sz="1100" dirty="0"/>
              <a:t> 15,54)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 sz="1100" b="1" dirty="0"/>
              <a:t># Spout1c # Spout2c # 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 sz="1100" dirty="0"/>
              <a:t># </a:t>
            </a:r>
            <a:r>
              <a:rPr lang="es-ES" sz="1100" dirty="0" err="1"/>
              <a:t>Elapsed</a:t>
            </a:r>
            <a:r>
              <a:rPr lang="es-ES" sz="1100" dirty="0"/>
              <a:t> FPGA </a:t>
            </a:r>
            <a:r>
              <a:rPr lang="es-ES" sz="1100" dirty="0" err="1"/>
              <a:t>Cycles</a:t>
            </a:r>
            <a:r>
              <a:rPr lang="es-ES" sz="1100" dirty="0"/>
              <a:t> 0x099a73f4e4 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 sz="1100" dirty="0"/>
              <a:t># </a:t>
            </a:r>
            <a:r>
              <a:rPr lang="es-ES" sz="1100" dirty="0" err="1"/>
              <a:t>Seu</a:t>
            </a:r>
            <a:r>
              <a:rPr lang="es-ES" sz="1100" dirty="0"/>
              <a:t>: </a:t>
            </a:r>
            <a:r>
              <a:rPr lang="es-ES" sz="1100" dirty="0" err="1"/>
              <a:t>cycle</a:t>
            </a:r>
            <a:r>
              <a:rPr lang="es-ES" sz="1100" dirty="0"/>
              <a:t> 1065 (</a:t>
            </a:r>
            <a:r>
              <a:rPr lang="es-ES" sz="1100" dirty="0" err="1"/>
              <a:t>it</a:t>
            </a:r>
            <a:r>
              <a:rPr lang="es-ES" sz="1100" dirty="0"/>
              <a:t> 15,60)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 sz="1100" b="1" dirty="0"/>
              <a:t># Spout1c # Spout2c # 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 sz="1100" dirty="0"/>
              <a:t># </a:t>
            </a:r>
            <a:r>
              <a:rPr lang="es-ES" sz="1100" dirty="0" err="1"/>
              <a:t>Elapsed</a:t>
            </a:r>
            <a:r>
              <a:rPr lang="es-ES" sz="1100" dirty="0"/>
              <a:t> FPGA </a:t>
            </a:r>
            <a:r>
              <a:rPr lang="es-ES" sz="1100" dirty="0" err="1"/>
              <a:t>Cycles</a:t>
            </a:r>
            <a:r>
              <a:rPr lang="es-ES" sz="1100" dirty="0"/>
              <a:t> 0x099a73f517 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 sz="1100" dirty="0"/>
              <a:t># </a:t>
            </a:r>
            <a:r>
              <a:rPr lang="es-ES" sz="1100" dirty="0" err="1"/>
              <a:t>Seu</a:t>
            </a:r>
            <a:r>
              <a:rPr lang="es-ES" sz="1100" dirty="0"/>
              <a:t>: </a:t>
            </a:r>
            <a:r>
              <a:rPr lang="es-ES" sz="1100" dirty="0" err="1"/>
              <a:t>cycle</a:t>
            </a:r>
            <a:r>
              <a:rPr lang="es-ES" sz="1100" dirty="0"/>
              <a:t> 1066 (</a:t>
            </a:r>
            <a:r>
              <a:rPr lang="es-ES" sz="1100" dirty="0" err="1"/>
              <a:t>it</a:t>
            </a:r>
            <a:r>
              <a:rPr lang="es-ES" sz="1100" dirty="0"/>
              <a:t> 15,61)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 sz="1100" b="1" dirty="0"/>
              <a:t># Spout1c # Spout2c # 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 sz="1100" dirty="0"/>
              <a:t># </a:t>
            </a:r>
            <a:r>
              <a:rPr lang="es-ES" sz="1100" dirty="0" err="1"/>
              <a:t>Elapsed</a:t>
            </a:r>
            <a:r>
              <a:rPr lang="es-ES" sz="1100" dirty="0"/>
              <a:t> FPGA </a:t>
            </a:r>
            <a:r>
              <a:rPr lang="es-ES" sz="1100" dirty="0" err="1"/>
              <a:t>Cycles</a:t>
            </a:r>
            <a:r>
              <a:rPr lang="es-ES" sz="1100" dirty="0"/>
              <a:t> 0x099a73f54f 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s-ES" sz="1100" dirty="0"/>
              <a:t># </a:t>
            </a:r>
            <a:r>
              <a:rPr lang="es-ES" sz="1100" dirty="0" err="1"/>
              <a:t>Seu</a:t>
            </a:r>
            <a:r>
              <a:rPr lang="es-ES" sz="1100" dirty="0"/>
              <a:t>: </a:t>
            </a:r>
            <a:r>
              <a:rPr lang="es-ES" sz="1100" dirty="0" err="1"/>
              <a:t>cycle</a:t>
            </a:r>
            <a:r>
              <a:rPr lang="es-ES" sz="1100" dirty="0"/>
              <a:t> 1067 (</a:t>
            </a:r>
            <a:r>
              <a:rPr lang="es-ES" sz="1100" dirty="0" err="1"/>
              <a:t>it</a:t>
            </a:r>
            <a:r>
              <a:rPr lang="es-ES" sz="1100" dirty="0"/>
              <a:t> 15,62)</a:t>
            </a:r>
          </a:p>
        </p:txBody>
      </p:sp>
      <p:sp>
        <p:nvSpPr>
          <p:cNvPr id="12" name="Text Box 1"/>
          <p:cNvSpPr txBox="1">
            <a:spLocks noChangeArrowheads="1"/>
          </p:cNvSpPr>
          <p:nvPr/>
        </p:nvSpPr>
        <p:spPr bwMode="auto">
          <a:xfrm>
            <a:off x="1524000" y="188640"/>
            <a:ext cx="9145016" cy="792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/>
          <a:lstStyle/>
          <a:p>
            <a:pPr>
              <a:buClr>
                <a:srgbClr val="572314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s-ES_tradnl" sz="2600" dirty="0" err="1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Dynamic</a:t>
            </a:r>
            <a:r>
              <a:rPr lang="es-ES_tradnl" sz="2600" dirty="0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SEU </a:t>
            </a:r>
            <a:r>
              <a:rPr lang="es-ES_tradnl" sz="2600" dirty="0" err="1">
                <a:solidFill>
                  <a:srgbClr val="5723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Experiments</a:t>
            </a:r>
            <a:endParaRPr lang="es-ES_tradnl" sz="2600" dirty="0">
              <a:solidFill>
                <a:srgbClr val="57231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ill Sans MT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37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227883" y="260649"/>
            <a:ext cx="7493000" cy="72072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r>
              <a:rPr lang="en-US" sz="3600" dirty="0"/>
              <a:t>2008 : </a:t>
            </a:r>
            <a:r>
              <a:rPr lang="en-US" sz="3200" dirty="0"/>
              <a:t>Qantas Flight 72 A330/ADIRU</a:t>
            </a:r>
            <a:endParaRPr lang="en-US" sz="3600" dirty="0"/>
          </a:p>
        </p:txBody>
      </p:sp>
      <p:sp>
        <p:nvSpPr>
          <p:cNvPr id="4" name="Content Placeholder 7"/>
          <p:cNvSpPr txBox="1">
            <a:spLocks/>
          </p:cNvSpPr>
          <p:nvPr/>
        </p:nvSpPr>
        <p:spPr>
          <a:xfrm>
            <a:off x="2299320" y="764704"/>
            <a:ext cx="7416800" cy="2664296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just">
              <a:defRPr/>
            </a:pPr>
            <a:r>
              <a:rPr lang="en-US" sz="1500" dirty="0">
                <a:latin typeface="Arial" charset="0"/>
              </a:rPr>
              <a:t>October 7</a:t>
            </a:r>
            <a:r>
              <a:rPr lang="en-US" sz="1500" baseline="30000" dirty="0">
                <a:latin typeface="Arial" charset="0"/>
              </a:rPr>
              <a:t>th</a:t>
            </a:r>
            <a:r>
              <a:rPr lang="en-US" sz="1500" dirty="0">
                <a:latin typeface="Arial" charset="0"/>
              </a:rPr>
              <a:t> 2008: The Airbus A330 VH-QPA, Qantas Flight 72 en route </a:t>
            </a:r>
            <a:r>
              <a:rPr lang="en-US" sz="1500" dirty="0" err="1">
                <a:latin typeface="Arial" charset="0"/>
              </a:rPr>
              <a:t>Singapur</a:t>
            </a:r>
            <a:r>
              <a:rPr lang="en-US" sz="1500" dirty="0">
                <a:latin typeface="Arial" charset="0"/>
              </a:rPr>
              <a:t>-Perth, FL370 (11277m) got two consecutive altitude sudden drops (-0.8 g). </a:t>
            </a:r>
          </a:p>
          <a:p>
            <a:pPr algn="just">
              <a:defRPr/>
            </a:pPr>
            <a:r>
              <a:rPr lang="en-US" sz="1500" dirty="0">
                <a:latin typeface="Arial" charset="0"/>
              </a:rPr>
              <a:t>Injured people on board, MAYDAY and emergency landing at </a:t>
            </a:r>
            <a:r>
              <a:rPr lang="en-US" sz="1500" dirty="0" err="1">
                <a:latin typeface="Arial" charset="0"/>
              </a:rPr>
              <a:t>Learmonth</a:t>
            </a:r>
            <a:r>
              <a:rPr lang="en-US" sz="1500" dirty="0">
                <a:latin typeface="Arial" charset="0"/>
              </a:rPr>
              <a:t>, West Australia. </a:t>
            </a:r>
          </a:p>
          <a:p>
            <a:pPr algn="just">
              <a:defRPr/>
            </a:pPr>
            <a:r>
              <a:rPr lang="en-GB" sz="1500" dirty="0">
                <a:latin typeface="Arial" charset="0"/>
              </a:rPr>
              <a:t>Investigation demonstrated wrong data peaks in the nº 1 ADIRU (Air Data Reference Unit) that forced to absurd autopilot manoeuvres.</a:t>
            </a:r>
          </a:p>
          <a:p>
            <a:pPr algn="just">
              <a:defRPr/>
            </a:pPr>
            <a:r>
              <a:rPr lang="en-GB" sz="1500" dirty="0">
                <a:latin typeface="Arial" charset="0"/>
              </a:rPr>
              <a:t>2008 Autumn, 45º latitude, solar minimum and cosmic rays maximum. Neutron flux ~1000 neutrons/cm2-hora on October 7</a:t>
            </a:r>
            <a:r>
              <a:rPr lang="en-GB" sz="1500" baseline="30000" dirty="0">
                <a:latin typeface="Arial" charset="0"/>
              </a:rPr>
              <a:t>th</a:t>
            </a:r>
            <a:r>
              <a:rPr lang="en-GB" sz="1500" dirty="0">
                <a:latin typeface="Arial" charset="0"/>
              </a:rPr>
              <a:t> 2008, FL400 (12192 m). </a:t>
            </a:r>
          </a:p>
          <a:p>
            <a:pPr algn="just">
              <a:defRPr/>
            </a:pPr>
            <a:r>
              <a:rPr lang="en-GB" sz="1500" dirty="0">
                <a:latin typeface="Arial" charset="0"/>
              </a:rPr>
              <a:t>Possible cause: neutron induced SEUs in the nº 1 ADIRU CPU RAM. </a:t>
            </a:r>
          </a:p>
        </p:txBody>
      </p:sp>
      <p:sp>
        <p:nvSpPr>
          <p:cNvPr id="5" name="TextBox 11"/>
          <p:cNvSpPr txBox="1">
            <a:spLocks noChangeArrowheads="1"/>
          </p:cNvSpPr>
          <p:nvPr/>
        </p:nvSpPr>
        <p:spPr bwMode="auto">
          <a:xfrm>
            <a:off x="2186882" y="5877272"/>
            <a:ext cx="412514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sz="14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Cabin ceiling damage due to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sz="14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flight attendant impact during the sudden drops.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3140969"/>
            <a:ext cx="3960440" cy="2746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088" y="3121225"/>
            <a:ext cx="3240360" cy="2756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11"/>
          <p:cNvSpPr txBox="1">
            <a:spLocks noChangeArrowheads="1"/>
          </p:cNvSpPr>
          <p:nvPr/>
        </p:nvSpPr>
        <p:spPr bwMode="auto">
          <a:xfrm>
            <a:off x="6310958" y="5949281"/>
            <a:ext cx="43570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sz="14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ADIRU nº 1  model  LTN-101 from Northrop Grumman</a:t>
            </a:r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7104112" y="6165305"/>
            <a:ext cx="36004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Lucida Sans Unicode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sz="1400" b="1" i="1" dirty="0">
                <a:solidFill>
                  <a:schemeClr val="tx1"/>
                </a:solidFill>
                <a:latin typeface="Calibri" pitchFamily="34" charset="0"/>
              </a:rPr>
              <a:t>ATSB Transport Safety Report AO-2008-070</a:t>
            </a:r>
          </a:p>
        </p:txBody>
      </p:sp>
    </p:spTree>
    <p:extLst>
      <p:ext uri="{BB962C8B-B14F-4D97-AF65-F5344CB8AC3E}">
        <p14:creationId xmlns:p14="http://schemas.microsoft.com/office/powerpoint/2010/main" val="1600406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379241" y="354370"/>
            <a:ext cx="8227402" cy="6127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/>
              <a:t>AFTU </a:t>
            </a:r>
            <a:r>
              <a:rPr lang="en-GB" sz="3200" dirty="0" err="1"/>
              <a:t>ToolChain</a:t>
            </a:r>
            <a:endParaRPr lang="en-GB" sz="3200" dirty="0"/>
          </a:p>
        </p:txBody>
      </p:sp>
      <p:sp>
        <p:nvSpPr>
          <p:cNvPr id="3" name="Shape 75"/>
          <p:cNvSpPr txBox="1">
            <a:spLocks/>
          </p:cNvSpPr>
          <p:nvPr/>
        </p:nvSpPr>
        <p:spPr>
          <a:xfrm>
            <a:off x="2199564" y="3833239"/>
            <a:ext cx="8229600" cy="1311000"/>
          </a:xfrm>
          <a:prstGeom prst="rect">
            <a:avLst/>
          </a:prstGeom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None/>
            </a:pPr>
            <a:r>
              <a:rPr lang="en-US" sz="2400" dirty="0">
                <a:solidFill>
                  <a:schemeClr val="dk2"/>
                </a:solidFill>
              </a:rPr>
              <a:t>Before</a:t>
            </a:r>
            <a:r>
              <a:rPr lang="en-US" sz="2400" dirty="0"/>
              <a:t> using AFTU:</a:t>
            </a:r>
          </a:p>
          <a:p>
            <a:pPr marL="457200" indent="-228600">
              <a:spcBef>
                <a:spcPts val="0"/>
              </a:spcBef>
              <a:buSzPct val="100000"/>
            </a:pPr>
            <a:r>
              <a:rPr lang="en-US" sz="2400" dirty="0"/>
              <a:t>The user designs a circuit with Cadence as usual.</a:t>
            </a:r>
          </a:p>
          <a:p>
            <a:pPr marL="457200" indent="-228600">
              <a:spcBef>
                <a:spcPts val="0"/>
              </a:spcBef>
              <a:buSzPct val="100000"/>
            </a:pPr>
            <a:r>
              <a:rPr lang="en-US" sz="2400" dirty="0"/>
              <a:t>The design is simulated through a </a:t>
            </a:r>
            <a:r>
              <a:rPr lang="en-US" sz="2400" dirty="0" err="1"/>
              <a:t>testbench</a:t>
            </a:r>
            <a:r>
              <a:rPr lang="en-US" sz="2400" dirty="0"/>
              <a:t>.</a:t>
            </a:r>
          </a:p>
          <a:p>
            <a:pPr marL="457200" indent="-228600">
              <a:spcBef>
                <a:spcPts val="0"/>
              </a:spcBef>
              <a:buSzPct val="100000"/>
            </a:pPr>
            <a:r>
              <a:rPr lang="en-US" sz="2400" dirty="0"/>
              <a:t>Of all files generated by Cadence, we pick the </a:t>
            </a:r>
            <a:r>
              <a:rPr lang="en-US" sz="2400" b="1" dirty="0"/>
              <a:t>netlist</a:t>
            </a:r>
            <a:r>
              <a:rPr lang="en-US" sz="2400" dirty="0"/>
              <a:t>.</a:t>
            </a:r>
          </a:p>
          <a:p>
            <a:pPr>
              <a:spcBef>
                <a:spcPts val="0"/>
              </a:spcBef>
              <a:buNone/>
            </a:pPr>
            <a:endParaRPr lang="en-US" sz="2400" dirty="0"/>
          </a:p>
        </p:txBody>
      </p:sp>
      <p:pic>
        <p:nvPicPr>
          <p:cNvPr id="4" name="Shape 7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81264" y="1199386"/>
            <a:ext cx="8229473" cy="2251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9662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379241" y="354370"/>
            <a:ext cx="8227402" cy="6127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/>
              <a:t>AFTU </a:t>
            </a:r>
            <a:r>
              <a:rPr lang="en-GB" sz="3200" dirty="0" err="1"/>
              <a:t>instrumentalize</a:t>
            </a:r>
            <a:endParaRPr lang="en-GB" sz="3200" dirty="0"/>
          </a:p>
        </p:txBody>
      </p:sp>
      <p:pic>
        <p:nvPicPr>
          <p:cNvPr id="3" name="Shape 8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81175" y="1200125"/>
            <a:ext cx="8229651" cy="225149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hape 83"/>
          <p:cNvSpPr txBox="1">
            <a:spLocks/>
          </p:cNvSpPr>
          <p:nvPr/>
        </p:nvSpPr>
        <p:spPr>
          <a:xfrm>
            <a:off x="1981200" y="3546635"/>
            <a:ext cx="8229600" cy="131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None/>
            </a:pPr>
            <a:r>
              <a:rPr lang="en-US" sz="2400" dirty="0"/>
              <a:t>The </a:t>
            </a:r>
            <a:r>
              <a:rPr lang="en-US" sz="2400" dirty="0" err="1">
                <a:solidFill>
                  <a:schemeClr val="dk2"/>
                </a:solidFill>
              </a:rPr>
              <a:t>instrumentalizer</a:t>
            </a:r>
            <a:r>
              <a:rPr lang="en-US" sz="2400" dirty="0"/>
              <a:t> implements a parser for the SPECTRE language</a:t>
            </a:r>
          </a:p>
          <a:p>
            <a:pPr marL="457200" indent="-228600">
              <a:spcBef>
                <a:spcPts val="0"/>
              </a:spcBef>
              <a:buSzPct val="100000"/>
            </a:pPr>
            <a:r>
              <a:rPr lang="en-US" sz="2400" dirty="0"/>
              <a:t>Replaces the </a:t>
            </a:r>
            <a:r>
              <a:rPr lang="en-US" sz="2400" b="1" dirty="0"/>
              <a:t>netlist</a:t>
            </a:r>
            <a:r>
              <a:rPr lang="en-US" sz="2400" dirty="0"/>
              <a:t> with a </a:t>
            </a:r>
            <a:r>
              <a:rPr lang="en-US" sz="2400" i="1" dirty="0"/>
              <a:t>functionally identical</a:t>
            </a:r>
            <a:r>
              <a:rPr lang="en-US" sz="2400" dirty="0"/>
              <a:t> one allowing SEE emulation.</a:t>
            </a:r>
          </a:p>
          <a:p>
            <a:pPr marL="457200" indent="-228600">
              <a:spcBef>
                <a:spcPts val="0"/>
              </a:spcBef>
              <a:buSzPct val="100000"/>
            </a:pPr>
            <a:r>
              <a:rPr lang="en-US" sz="2400" b="1" dirty="0" err="1"/>
              <a:t>netlist.nodes</a:t>
            </a:r>
            <a:r>
              <a:rPr lang="en-US" sz="2400" dirty="0"/>
              <a:t> lists all observable circuit nodes.</a:t>
            </a:r>
          </a:p>
          <a:p>
            <a:pPr marL="457200" indent="-228600">
              <a:spcBef>
                <a:spcPts val="0"/>
              </a:spcBef>
              <a:buSzPct val="100000"/>
            </a:pPr>
            <a:r>
              <a:rPr lang="en-US" sz="2400" b="1" dirty="0" err="1"/>
              <a:t>netlist.sources</a:t>
            </a:r>
            <a:r>
              <a:rPr lang="en-US" sz="2400" dirty="0"/>
              <a:t> lists all transistors where an impact can be emulated.</a:t>
            </a:r>
          </a:p>
          <a:p>
            <a:pPr>
              <a:spcBef>
                <a:spcPts val="0"/>
              </a:spcBef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63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379241" y="354370"/>
            <a:ext cx="8227402" cy="6127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/>
              <a:t>AFTU ocean </a:t>
            </a:r>
            <a:r>
              <a:rPr lang="en-GB" sz="3200" dirty="0" err="1"/>
              <a:t>init</a:t>
            </a:r>
            <a:endParaRPr lang="en-GB" sz="3200" dirty="0"/>
          </a:p>
        </p:txBody>
      </p:sp>
      <p:pic>
        <p:nvPicPr>
          <p:cNvPr id="3" name="Shape 8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81199" y="1200133"/>
            <a:ext cx="8229598" cy="225148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hape 90"/>
          <p:cNvSpPr txBox="1">
            <a:spLocks/>
          </p:cNvSpPr>
          <p:nvPr/>
        </p:nvSpPr>
        <p:spPr>
          <a:xfrm>
            <a:off x="1523998" y="3451617"/>
            <a:ext cx="9144000" cy="131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None/>
            </a:pPr>
            <a:r>
              <a:rPr lang="en-US" sz="2400" dirty="0"/>
              <a:t>AFTU projects are flexible and give the user many options for analysis.</a:t>
            </a:r>
          </a:p>
          <a:p>
            <a:pPr marL="457200" indent="-228600">
              <a:spcBef>
                <a:spcPts val="0"/>
              </a:spcBef>
              <a:buSzPct val="100000"/>
            </a:pPr>
            <a:r>
              <a:rPr lang="en-US" sz="2400" b="1" dirty="0" err="1"/>
              <a:t>config</a:t>
            </a:r>
            <a:r>
              <a:rPr lang="en-US" sz="2400" dirty="0"/>
              <a:t> contains paths, times, heuristics parameters, initial values…</a:t>
            </a:r>
          </a:p>
          <a:p>
            <a:pPr marL="457200" indent="-228600">
              <a:spcBef>
                <a:spcPts val="0"/>
              </a:spcBef>
              <a:buSzPct val="100000"/>
            </a:pPr>
            <a:r>
              <a:rPr lang="en-US" sz="2400" b="1" dirty="0"/>
              <a:t>watch</a:t>
            </a:r>
            <a:r>
              <a:rPr lang="en-US" sz="2400" dirty="0"/>
              <a:t> defines all elements in the circuit to be observed during the simulation</a:t>
            </a:r>
          </a:p>
          <a:p>
            <a:pPr marL="457200" indent="-228600">
              <a:spcBef>
                <a:spcPts val="0"/>
              </a:spcBef>
              <a:buSzPct val="100000"/>
            </a:pPr>
            <a:r>
              <a:rPr lang="en-US" sz="2400" b="1" dirty="0"/>
              <a:t>inject</a:t>
            </a:r>
            <a:r>
              <a:rPr lang="en-US" sz="2400" dirty="0"/>
              <a:t> defines where, when and how much charge we inject (SEE emulation).</a:t>
            </a:r>
          </a:p>
          <a:p>
            <a:pPr>
              <a:spcBef>
                <a:spcPts val="0"/>
              </a:spcBef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513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379241" y="354370"/>
            <a:ext cx="8227402" cy="6127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/>
              <a:t>AFTU Ocean cook</a:t>
            </a:r>
          </a:p>
        </p:txBody>
      </p:sp>
      <p:pic>
        <p:nvPicPr>
          <p:cNvPr id="3" name="Shape 9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81264" y="1200150"/>
            <a:ext cx="8229473" cy="22514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hape 97"/>
          <p:cNvSpPr txBox="1">
            <a:spLocks/>
          </p:cNvSpPr>
          <p:nvPr/>
        </p:nvSpPr>
        <p:spPr>
          <a:xfrm>
            <a:off x="1981200" y="3751355"/>
            <a:ext cx="8229600" cy="131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None/>
            </a:pPr>
            <a:r>
              <a:rPr lang="en-US" sz="2400" dirty="0"/>
              <a:t>From all this data an Ocean simulation script is produced</a:t>
            </a:r>
          </a:p>
          <a:p>
            <a:pPr marL="457200" indent="-228600">
              <a:spcBef>
                <a:spcPts val="0"/>
              </a:spcBef>
              <a:buSzPct val="100000"/>
            </a:pPr>
            <a:r>
              <a:rPr lang="en-US" sz="2400" dirty="0"/>
              <a:t>Includes all paths and required data.</a:t>
            </a:r>
          </a:p>
          <a:p>
            <a:pPr marL="457200" indent="-228600">
              <a:spcBef>
                <a:spcPts val="0"/>
              </a:spcBef>
              <a:buSzPct val="100000"/>
            </a:pPr>
            <a:r>
              <a:rPr lang="en-US" sz="2400" dirty="0"/>
              <a:t>Describes the way to perform the user defined test campaign.</a:t>
            </a:r>
          </a:p>
          <a:p>
            <a:pPr marL="457200" indent="-228600">
              <a:spcBef>
                <a:spcPts val="0"/>
              </a:spcBef>
              <a:buSzPct val="100000"/>
            </a:pPr>
            <a:r>
              <a:rPr lang="en-US" sz="2400" dirty="0"/>
              <a:t>Defines how to analyze the results of the campaign.</a:t>
            </a:r>
          </a:p>
          <a:p>
            <a:pPr>
              <a:spcBef>
                <a:spcPts val="0"/>
              </a:spcBef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38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379241" y="354370"/>
            <a:ext cx="8227402" cy="6127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/>
              <a:t>AFTU campaign</a:t>
            </a:r>
          </a:p>
        </p:txBody>
      </p:sp>
      <p:pic>
        <p:nvPicPr>
          <p:cNvPr id="3" name="Shape 10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81264" y="1200150"/>
            <a:ext cx="8229473" cy="22514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hape 104"/>
          <p:cNvSpPr txBox="1">
            <a:spLocks/>
          </p:cNvSpPr>
          <p:nvPr/>
        </p:nvSpPr>
        <p:spPr>
          <a:xfrm>
            <a:off x="2172331" y="4254537"/>
            <a:ext cx="8229600" cy="131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None/>
            </a:pPr>
            <a:r>
              <a:rPr lang="en-US" sz="2400" dirty="0"/>
              <a:t>Cadence runs the provided script.</a:t>
            </a:r>
          </a:p>
          <a:p>
            <a:pPr>
              <a:spcBef>
                <a:spcPts val="0"/>
              </a:spcBef>
              <a:buNone/>
            </a:pPr>
            <a:r>
              <a:rPr lang="en-US" sz="2400" dirty="0"/>
              <a:t>It produces a CSV file with the desired statistics.</a:t>
            </a:r>
          </a:p>
          <a:p>
            <a:pPr>
              <a:spcBef>
                <a:spcPts val="0"/>
              </a:spcBef>
              <a:buNone/>
            </a:pPr>
            <a:r>
              <a:rPr lang="en-US" sz="2400" dirty="0"/>
              <a:t>This uncovers radiation vulnerabilities in the circuit.</a:t>
            </a:r>
          </a:p>
          <a:p>
            <a:pPr>
              <a:spcBef>
                <a:spcPts val="0"/>
              </a:spcBef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40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981200" y="364222"/>
            <a:ext cx="8227402" cy="6127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/>
              <a:t>A Practical Example</a:t>
            </a:r>
          </a:p>
        </p:txBody>
      </p:sp>
      <p:sp>
        <p:nvSpPr>
          <p:cNvPr id="3" name="Shape 110"/>
          <p:cNvSpPr txBox="1">
            <a:spLocks/>
          </p:cNvSpPr>
          <p:nvPr/>
        </p:nvSpPr>
        <p:spPr>
          <a:xfrm>
            <a:off x="1981200" y="956240"/>
            <a:ext cx="8229600" cy="113361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sz="3000" dirty="0"/>
              <a:t>Let's say we have this circuit:</a:t>
            </a:r>
          </a:p>
          <a:p>
            <a:pPr>
              <a:spcBef>
                <a:spcPts val="0"/>
              </a:spcBef>
              <a:buNone/>
            </a:pPr>
            <a:endParaRPr lang="en-US" dirty="0"/>
          </a:p>
          <a:p>
            <a:pPr>
              <a:spcBef>
                <a:spcPts val="0"/>
              </a:spcBef>
              <a:buNone/>
            </a:pPr>
            <a:endParaRPr lang="en-US" dirty="0"/>
          </a:p>
          <a:p>
            <a:pPr>
              <a:spcBef>
                <a:spcPts val="0"/>
              </a:spcBef>
              <a:buNone/>
            </a:pPr>
            <a:endParaRPr lang="en-US" dirty="0"/>
          </a:p>
          <a:p>
            <a:pPr>
              <a:spcBef>
                <a:spcPts val="0"/>
              </a:spcBef>
              <a:buNone/>
            </a:pPr>
            <a:endParaRPr lang="en-US" dirty="0"/>
          </a:p>
          <a:p>
            <a:pPr>
              <a:spcBef>
                <a:spcPts val="0"/>
              </a:spcBef>
              <a:buNone/>
            </a:pPr>
            <a:endParaRPr lang="en-US" dirty="0"/>
          </a:p>
          <a:p>
            <a:pPr algn="ctr">
              <a:spcBef>
                <a:spcPts val="0"/>
              </a:spcBef>
              <a:buNone/>
            </a:pPr>
            <a:endParaRPr lang="en-US" dirty="0"/>
          </a:p>
          <a:p>
            <a:pPr algn="ctr">
              <a:spcBef>
                <a:spcPts val="0"/>
              </a:spcBef>
              <a:buNone/>
            </a:pPr>
            <a:endParaRPr lang="en-US" dirty="0"/>
          </a:p>
        </p:txBody>
      </p:sp>
      <p:pic>
        <p:nvPicPr>
          <p:cNvPr id="4" name="Shape 1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038902" y="1610437"/>
            <a:ext cx="6114196" cy="386231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110"/>
          <p:cNvSpPr txBox="1">
            <a:spLocks/>
          </p:cNvSpPr>
          <p:nvPr/>
        </p:nvSpPr>
        <p:spPr>
          <a:xfrm>
            <a:off x="2201839" y="5452707"/>
            <a:ext cx="8229600" cy="113361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sz="3000" dirty="0"/>
              <a:t>What is the critical charge to produce a SEU?</a:t>
            </a:r>
          </a:p>
        </p:txBody>
      </p:sp>
    </p:spTree>
    <p:extLst>
      <p:ext uri="{BB962C8B-B14F-4D97-AF65-F5344CB8AC3E}">
        <p14:creationId xmlns:p14="http://schemas.microsoft.com/office/powerpoint/2010/main" val="28706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863806" y="366141"/>
            <a:ext cx="8227402" cy="6127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/>
              <a:t>Netlist</a:t>
            </a:r>
          </a:p>
        </p:txBody>
      </p:sp>
      <p:pic>
        <p:nvPicPr>
          <p:cNvPr id="3" name="Shape 1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88526" y="914149"/>
            <a:ext cx="7001301" cy="205152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upo 1"/>
          <p:cNvGrpSpPr/>
          <p:nvPr/>
        </p:nvGrpSpPr>
        <p:grpSpPr>
          <a:xfrm>
            <a:off x="1926659" y="3022192"/>
            <a:ext cx="8509329" cy="3268703"/>
            <a:chOff x="470898" y="1740025"/>
            <a:chExt cx="8215901" cy="3047700"/>
          </a:xfrm>
        </p:grpSpPr>
        <p:pic>
          <p:nvPicPr>
            <p:cNvPr id="4" name="Shape 11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70898" y="2551875"/>
              <a:ext cx="3256099" cy="2217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Shape 11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585850" y="1740025"/>
              <a:ext cx="4100949" cy="3047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Shape 120"/>
            <p:cNvSpPr/>
            <p:nvPr/>
          </p:nvSpPr>
          <p:spPr>
            <a:xfrm>
              <a:off x="2696400" y="1764800"/>
              <a:ext cx="5976700" cy="3004750"/>
            </a:xfrm>
            <a:custGeom>
              <a:avLst/>
              <a:gdLst/>
              <a:ahLst/>
              <a:cxnLst/>
              <a:rect l="0" t="0" r="0" b="0"/>
              <a:pathLst>
                <a:path w="239068" h="120190" extrusionOk="0">
                  <a:moveTo>
                    <a:pt x="0" y="50123"/>
                  </a:moveTo>
                  <a:lnTo>
                    <a:pt x="77153" y="262"/>
                  </a:lnTo>
                  <a:lnTo>
                    <a:pt x="239068" y="0"/>
                  </a:lnTo>
                  <a:lnTo>
                    <a:pt x="238805" y="120190"/>
                  </a:lnTo>
                  <a:lnTo>
                    <a:pt x="76365" y="120190"/>
                  </a:lnTo>
                  <a:lnTo>
                    <a:pt x="0" y="75053"/>
                  </a:lnTo>
                  <a:close/>
                </a:path>
              </a:pathLst>
            </a:custGeom>
            <a:noFill/>
            <a:ln w="9525" cap="flat" cmpd="sng">
              <a:solidFill>
                <a:srgbClr val="FF00FF"/>
              </a:solidFill>
              <a:prstDash val="solid"/>
              <a:round/>
              <a:headEnd type="none" w="lg" len="lg"/>
              <a:tailEnd type="none" w="lg" len="lg"/>
            </a:ln>
          </p:spPr>
        </p:sp>
      </p:grpSp>
      <p:sp>
        <p:nvSpPr>
          <p:cNvPr id="8" name="CuadroTexto 7"/>
          <p:cNvSpPr txBox="1"/>
          <p:nvPr/>
        </p:nvSpPr>
        <p:spPr>
          <a:xfrm>
            <a:off x="1607486" y="2985164"/>
            <a:ext cx="41363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/>
              <a:t>D-</a:t>
            </a:r>
            <a:r>
              <a:rPr lang="es-ES" dirty="0" err="1"/>
              <a:t>latch</a:t>
            </a:r>
            <a:r>
              <a:rPr lang="es-ES" dirty="0"/>
              <a:t> </a:t>
            </a:r>
            <a:r>
              <a:rPr lang="es-ES" dirty="0" err="1"/>
              <a:t>transient</a:t>
            </a:r>
            <a:r>
              <a:rPr lang="es-ES" dirty="0"/>
              <a:t> </a:t>
            </a:r>
            <a:r>
              <a:rPr lang="es-ES" dirty="0" err="1"/>
              <a:t>testbench</a:t>
            </a:r>
            <a:r>
              <a:rPr lang="es-ES" dirty="0"/>
              <a:t> and </a:t>
            </a:r>
            <a:r>
              <a:rPr lang="es-ES" dirty="0" err="1"/>
              <a:t>schematic</a:t>
            </a:r>
            <a:endParaRPr lang="es-ES" dirty="0"/>
          </a:p>
          <a:p>
            <a:pPr algn="ctr"/>
            <a:r>
              <a:rPr lang="es-ES" dirty="0" err="1"/>
              <a:t>view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digital </a:t>
            </a:r>
            <a:r>
              <a:rPr lang="es-ES" dirty="0" err="1"/>
              <a:t>cell</a:t>
            </a:r>
            <a:endParaRPr lang="es-ES" dirty="0"/>
          </a:p>
          <a:p>
            <a:pPr algn="ctr"/>
            <a:r>
              <a:rPr lang="es-ES" dirty="0" err="1"/>
              <a:t>STMicroelectronics</a:t>
            </a:r>
            <a:r>
              <a:rPr lang="es-ES" dirty="0"/>
              <a:t> 130 </a:t>
            </a:r>
            <a:r>
              <a:rPr lang="es-ES" dirty="0" err="1"/>
              <a:t>nm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1261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379241" y="354370"/>
            <a:ext cx="8227402" cy="6127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/>
              <a:t>Watch &amp; Inject</a:t>
            </a:r>
          </a:p>
        </p:txBody>
      </p:sp>
      <p:pic>
        <p:nvPicPr>
          <p:cNvPr id="3" name="Shape 1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79094" y="967114"/>
            <a:ext cx="7956643" cy="24994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upo 1"/>
          <p:cNvGrpSpPr/>
          <p:nvPr/>
        </p:nvGrpSpPr>
        <p:grpSpPr>
          <a:xfrm>
            <a:off x="1803779" y="3753136"/>
            <a:ext cx="8686800" cy="2428409"/>
            <a:chOff x="457200" y="3558416"/>
            <a:chExt cx="8384699" cy="2186399"/>
          </a:xfrm>
        </p:grpSpPr>
        <p:sp>
          <p:nvSpPr>
            <p:cNvPr id="4" name="Shape 127"/>
            <p:cNvSpPr txBox="1">
              <a:spLocks/>
            </p:cNvSpPr>
            <p:nvPr/>
          </p:nvSpPr>
          <p:spPr>
            <a:xfrm>
              <a:off x="457200" y="3558416"/>
              <a:ext cx="2865899" cy="2186399"/>
            </a:xfrm>
            <a:prstGeom prst="rect">
              <a:avLst/>
            </a:prstGeom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t" anchorCtr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  <a:buClr>
                  <a:schemeClr val="dk1"/>
                </a:buClr>
                <a:buSzPct val="110000"/>
                <a:buNone/>
              </a:pPr>
              <a:r>
                <a:rPr lang="en" sz="1000" b="1" dirty="0">
                  <a:solidFill>
                    <a:srgbClr val="4A86E8"/>
                  </a:solidFill>
                  <a:latin typeface="Consolas"/>
                  <a:ea typeface="Consolas"/>
                  <a:cs typeface="Consolas"/>
                  <a:sym typeface="Consolas"/>
                </a:rPr>
                <a:t>watch</a:t>
              </a:r>
              <a:r>
                <a:rPr lang="en" sz="1000" dirty="0">
                  <a:latin typeface="Consolas"/>
                  <a:ea typeface="Consolas"/>
                  <a:cs typeface="Consolas"/>
                  <a:sym typeface="Consolas"/>
                </a:rPr>
                <a:t> Q = </a:t>
              </a:r>
              <a:r>
                <a:rPr lang="en" sz="1000" dirty="0">
                  <a:solidFill>
                    <a:srgbClr val="9900FF"/>
                  </a:solidFill>
                  <a:latin typeface="Consolas"/>
                  <a:ea typeface="Consolas"/>
                  <a:cs typeface="Consolas"/>
                  <a:sym typeface="Consolas"/>
                </a:rPr>
                <a:t>/Q</a:t>
              </a:r>
              <a:r>
                <a:rPr lang="en" sz="1000" dirty="0">
                  <a:latin typeface="Consolas"/>
                  <a:ea typeface="Consolas"/>
                  <a:cs typeface="Consolas"/>
                  <a:sym typeface="Consolas"/>
                </a:rPr>
                <a:t> :</a:t>
              </a:r>
              <a:br>
                <a:rPr lang="en" sz="1000" dirty="0">
                  <a:latin typeface="Consolas"/>
                  <a:ea typeface="Consolas"/>
                  <a:cs typeface="Consolas"/>
                  <a:sym typeface="Consolas"/>
                </a:rPr>
              </a:br>
              <a:r>
                <a:rPr lang="en" sz="1000" dirty="0">
                  <a:latin typeface="Consolas"/>
                  <a:ea typeface="Consolas"/>
                  <a:cs typeface="Consolas"/>
                  <a:sym typeface="Consolas"/>
                </a:rPr>
                <a:t>    threshold = </a:t>
              </a:r>
              <a:r>
                <a:rPr lang="en" sz="1000" dirty="0">
                  <a:solidFill>
                    <a:srgbClr val="980000"/>
                  </a:solidFill>
                  <a:latin typeface="Consolas"/>
                  <a:ea typeface="Consolas"/>
                  <a:cs typeface="Consolas"/>
                  <a:sym typeface="Consolas"/>
                </a:rPr>
                <a:t>0.975</a:t>
              </a:r>
              <a:r>
                <a:rPr lang="en" sz="1000" dirty="0">
                  <a:latin typeface="Consolas"/>
                  <a:ea typeface="Consolas"/>
                  <a:cs typeface="Consolas"/>
                  <a:sym typeface="Consolas"/>
                </a:rPr>
                <a:t> ;</a:t>
              </a:r>
              <a:br>
                <a:rPr lang="en" sz="1000" dirty="0">
                  <a:latin typeface="Consolas"/>
                  <a:ea typeface="Consolas"/>
                  <a:cs typeface="Consolas"/>
                  <a:sym typeface="Consolas"/>
                </a:rPr>
              </a:br>
              <a:endParaRPr lang="en" sz="1000" dirty="0">
                <a:latin typeface="Consolas"/>
                <a:ea typeface="Consolas"/>
                <a:cs typeface="Consolas"/>
                <a:sym typeface="Consolas"/>
              </a:endParaRPr>
            </a:p>
          </p:txBody>
        </p:sp>
        <p:sp>
          <p:nvSpPr>
            <p:cNvPr id="6" name="Shape 128"/>
            <p:cNvSpPr txBox="1">
              <a:spLocks/>
            </p:cNvSpPr>
            <p:nvPr/>
          </p:nvSpPr>
          <p:spPr>
            <a:xfrm>
              <a:off x="3706800" y="3558416"/>
              <a:ext cx="5135099" cy="2186399"/>
            </a:xfrm>
            <a:prstGeom prst="rect">
              <a:avLst/>
            </a:prstGeom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t" anchorCtr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  <a:buNone/>
              </a:pPr>
              <a:r>
                <a:rPr lang="en" sz="1000" b="1" dirty="0">
                  <a:solidFill>
                    <a:srgbClr val="4A86E8"/>
                  </a:solidFill>
                  <a:latin typeface="Consolas"/>
                  <a:ea typeface="Consolas"/>
                  <a:cs typeface="Consolas"/>
                  <a:sym typeface="Consolas"/>
                </a:rPr>
                <a:t>inject</a:t>
              </a:r>
              <a:r>
                <a:rPr lang="en" sz="1000" dirty="0">
                  <a:latin typeface="Consolas"/>
                  <a:ea typeface="Consolas"/>
                  <a:cs typeface="Consolas"/>
                  <a:sym typeface="Consolas"/>
                </a:rPr>
                <a:t> I0_MP19:</a:t>
              </a:r>
              <a:br>
                <a:rPr lang="en" sz="1000" dirty="0">
                  <a:latin typeface="Consolas"/>
                  <a:ea typeface="Consolas"/>
                  <a:cs typeface="Consolas"/>
                  <a:sym typeface="Consolas"/>
                </a:rPr>
              </a:br>
              <a:r>
                <a:rPr lang="en" sz="1000" dirty="0">
                  <a:latin typeface="Consolas"/>
                  <a:ea typeface="Consolas"/>
                  <a:cs typeface="Consolas"/>
                  <a:sym typeface="Consolas"/>
                </a:rPr>
                <a:t>    Q = </a:t>
              </a:r>
              <a:r>
                <a:rPr lang="en" sz="1000" dirty="0">
                  <a:solidFill>
                    <a:srgbClr val="980000"/>
                  </a:solidFill>
                  <a:latin typeface="Consolas"/>
                  <a:ea typeface="Consolas"/>
                  <a:cs typeface="Consolas"/>
                  <a:sym typeface="Consolas"/>
                </a:rPr>
                <a:t>.025p</a:t>
              </a:r>
              <a:r>
                <a:rPr lang="en" sz="1000" dirty="0">
                  <a:latin typeface="Consolas"/>
                  <a:ea typeface="Consolas"/>
                  <a:cs typeface="Consolas"/>
                  <a:sym typeface="Consolas"/>
                </a:rPr>
                <a:t>, </a:t>
              </a:r>
              <a:r>
                <a:rPr lang="en" sz="1000" dirty="0">
                  <a:solidFill>
                    <a:srgbClr val="980000"/>
                  </a:solidFill>
                  <a:latin typeface="Consolas"/>
                  <a:ea typeface="Consolas"/>
                  <a:cs typeface="Consolas"/>
                  <a:sym typeface="Consolas"/>
                </a:rPr>
                <a:t>.05p</a:t>
              </a:r>
              <a:r>
                <a:rPr lang="en" sz="1000" dirty="0">
                  <a:latin typeface="Consolas"/>
                  <a:ea typeface="Consolas"/>
                  <a:cs typeface="Consolas"/>
                  <a:sym typeface="Consolas"/>
                </a:rPr>
                <a:t>, </a:t>
              </a:r>
              <a:r>
                <a:rPr lang="en" sz="1000" dirty="0">
                  <a:solidFill>
                    <a:srgbClr val="980000"/>
                  </a:solidFill>
                  <a:latin typeface="Consolas"/>
                  <a:ea typeface="Consolas"/>
                  <a:cs typeface="Consolas"/>
                  <a:sym typeface="Consolas"/>
                </a:rPr>
                <a:t>0.1p</a:t>
              </a:r>
              <a:r>
                <a:rPr lang="en" sz="1000" dirty="0">
                  <a:latin typeface="Consolas"/>
                  <a:ea typeface="Consolas"/>
                  <a:cs typeface="Consolas"/>
                  <a:sym typeface="Consolas"/>
                </a:rPr>
                <a:t>, </a:t>
              </a:r>
              <a:r>
                <a:rPr lang="en" sz="1000" dirty="0">
                  <a:solidFill>
                    <a:srgbClr val="980000"/>
                  </a:solidFill>
                  <a:latin typeface="Consolas"/>
                  <a:ea typeface="Consolas"/>
                  <a:cs typeface="Consolas"/>
                  <a:sym typeface="Consolas"/>
                </a:rPr>
                <a:t>.2p</a:t>
              </a:r>
              <a:r>
                <a:rPr lang="en" sz="1000" dirty="0">
                  <a:latin typeface="Consolas"/>
                  <a:ea typeface="Consolas"/>
                  <a:cs typeface="Consolas"/>
                  <a:sym typeface="Consolas"/>
                </a:rPr>
                <a:t>, </a:t>
              </a:r>
              <a:r>
                <a:rPr lang="en" sz="1000" dirty="0">
                  <a:solidFill>
                    <a:srgbClr val="980000"/>
                  </a:solidFill>
                  <a:latin typeface="Consolas"/>
                  <a:ea typeface="Consolas"/>
                  <a:cs typeface="Consolas"/>
                  <a:sym typeface="Consolas"/>
                </a:rPr>
                <a:t>.5p</a:t>
              </a:r>
              <a:r>
                <a:rPr lang="en" sz="1000" dirty="0">
                  <a:latin typeface="Consolas"/>
                  <a:ea typeface="Consolas"/>
                  <a:cs typeface="Consolas"/>
                  <a:sym typeface="Consolas"/>
                </a:rPr>
                <a:t>, </a:t>
              </a:r>
              <a:r>
                <a:rPr lang="en" sz="1000" dirty="0">
                  <a:solidFill>
                    <a:srgbClr val="980000"/>
                  </a:solidFill>
                  <a:latin typeface="Consolas"/>
                  <a:ea typeface="Consolas"/>
                  <a:cs typeface="Consolas"/>
                  <a:sym typeface="Consolas"/>
                </a:rPr>
                <a:t>.75p</a:t>
              </a:r>
              <a:r>
                <a:rPr lang="en" sz="1000" dirty="0">
                  <a:latin typeface="Consolas"/>
                  <a:ea typeface="Consolas"/>
                  <a:cs typeface="Consolas"/>
                  <a:sym typeface="Consolas"/>
                </a:rPr>
                <a:t>, </a:t>
              </a:r>
              <a:r>
                <a:rPr lang="en" sz="1000" dirty="0">
                  <a:solidFill>
                    <a:srgbClr val="980000"/>
                  </a:solidFill>
                  <a:latin typeface="Consolas"/>
                  <a:ea typeface="Consolas"/>
                  <a:cs typeface="Consolas"/>
                  <a:sym typeface="Consolas"/>
                </a:rPr>
                <a:t>1p</a:t>
              </a:r>
              <a:r>
                <a:rPr lang="en" sz="1000" dirty="0">
                  <a:latin typeface="Consolas"/>
                  <a:ea typeface="Consolas"/>
                  <a:cs typeface="Consolas"/>
                  <a:sym typeface="Consolas"/>
                </a:rPr>
                <a:t>, </a:t>
              </a:r>
              <a:r>
                <a:rPr lang="en" sz="1000" dirty="0">
                  <a:solidFill>
                    <a:srgbClr val="980000"/>
                  </a:solidFill>
                  <a:latin typeface="Consolas"/>
                  <a:ea typeface="Consolas"/>
                  <a:cs typeface="Consolas"/>
                  <a:sym typeface="Consolas"/>
                </a:rPr>
                <a:t>1.5p</a:t>
              </a:r>
              <a:r>
                <a:rPr lang="en" sz="1000" dirty="0">
                  <a:latin typeface="Consolas"/>
                  <a:ea typeface="Consolas"/>
                  <a:cs typeface="Consolas"/>
                  <a:sym typeface="Consolas"/>
                </a:rPr>
                <a:t>;</a:t>
              </a:r>
              <a:br>
                <a:rPr lang="en" sz="1000" dirty="0">
                  <a:latin typeface="Consolas"/>
                  <a:ea typeface="Consolas"/>
                  <a:cs typeface="Consolas"/>
                  <a:sym typeface="Consolas"/>
                </a:rPr>
              </a:br>
              <a:r>
                <a:rPr lang="en" sz="1000" dirty="0">
                  <a:latin typeface="Consolas"/>
                  <a:ea typeface="Consolas"/>
                  <a:cs typeface="Consolas"/>
                  <a:sym typeface="Consolas"/>
                </a:rPr>
                <a:t>    t = </a:t>
              </a:r>
              <a:r>
                <a:rPr lang="en" sz="1000" dirty="0">
                  <a:solidFill>
                    <a:srgbClr val="980000"/>
                  </a:solidFill>
                  <a:latin typeface="Consolas"/>
                  <a:ea typeface="Consolas"/>
                  <a:cs typeface="Consolas"/>
                  <a:sym typeface="Consolas"/>
                </a:rPr>
                <a:t>1.0n</a:t>
              </a:r>
              <a:r>
                <a:rPr lang="en" sz="1000" dirty="0">
                  <a:latin typeface="Consolas"/>
                  <a:ea typeface="Consolas"/>
                  <a:cs typeface="Consolas"/>
                  <a:sym typeface="Consolas"/>
                </a:rPr>
                <a:t>, </a:t>
              </a:r>
              <a:r>
                <a:rPr lang="en" sz="1000" dirty="0">
                  <a:solidFill>
                    <a:srgbClr val="980000"/>
                  </a:solidFill>
                  <a:latin typeface="Consolas"/>
                  <a:ea typeface="Consolas"/>
                  <a:cs typeface="Consolas"/>
                  <a:sym typeface="Consolas"/>
                </a:rPr>
                <a:t>1.1n</a:t>
              </a:r>
              <a:r>
                <a:rPr lang="en" sz="1000" dirty="0">
                  <a:latin typeface="Consolas"/>
                  <a:ea typeface="Consolas"/>
                  <a:cs typeface="Consolas"/>
                  <a:sym typeface="Consolas"/>
                </a:rPr>
                <a:t>, </a:t>
              </a:r>
              <a:r>
                <a:rPr lang="en" sz="1000" dirty="0">
                  <a:solidFill>
                    <a:srgbClr val="980000"/>
                  </a:solidFill>
                  <a:latin typeface="Consolas"/>
                  <a:ea typeface="Consolas"/>
                  <a:cs typeface="Consolas"/>
                  <a:sym typeface="Consolas"/>
                </a:rPr>
                <a:t>1.2n</a:t>
              </a:r>
              <a:r>
                <a:rPr lang="en" sz="1000" dirty="0">
                  <a:latin typeface="Consolas"/>
                  <a:ea typeface="Consolas"/>
                  <a:cs typeface="Consolas"/>
                  <a:sym typeface="Consolas"/>
                </a:rPr>
                <a:t>, </a:t>
              </a:r>
              <a:r>
                <a:rPr lang="en" sz="1000" dirty="0">
                  <a:solidFill>
                    <a:srgbClr val="980000"/>
                  </a:solidFill>
                  <a:latin typeface="Consolas"/>
                  <a:ea typeface="Consolas"/>
                  <a:cs typeface="Consolas"/>
                  <a:sym typeface="Consolas"/>
                </a:rPr>
                <a:t>1.3n</a:t>
              </a:r>
              <a:r>
                <a:rPr lang="en" sz="1000" dirty="0">
                  <a:latin typeface="Consolas"/>
                  <a:ea typeface="Consolas"/>
                  <a:cs typeface="Consolas"/>
                  <a:sym typeface="Consolas"/>
                </a:rPr>
                <a:t>, </a:t>
              </a:r>
              <a:r>
                <a:rPr lang="en" sz="1000" dirty="0">
                  <a:solidFill>
                    <a:srgbClr val="980000"/>
                  </a:solidFill>
                  <a:latin typeface="Consolas"/>
                  <a:ea typeface="Consolas"/>
                  <a:cs typeface="Consolas"/>
                  <a:sym typeface="Consolas"/>
                </a:rPr>
                <a:t>1.4n</a:t>
              </a:r>
              <a:r>
                <a:rPr lang="en" sz="1000" dirty="0">
                  <a:latin typeface="Consolas"/>
                  <a:ea typeface="Consolas"/>
                  <a:cs typeface="Consolas"/>
                  <a:sym typeface="Consolas"/>
                </a:rPr>
                <a:t>, </a:t>
              </a:r>
              <a:r>
                <a:rPr lang="en" sz="1000" dirty="0">
                  <a:solidFill>
                    <a:srgbClr val="980000"/>
                  </a:solidFill>
                  <a:latin typeface="Consolas"/>
                  <a:ea typeface="Consolas"/>
                  <a:cs typeface="Consolas"/>
                  <a:sym typeface="Consolas"/>
                </a:rPr>
                <a:t>1.5n</a:t>
              </a:r>
              <a:r>
                <a:rPr lang="en" sz="1000" dirty="0">
                  <a:latin typeface="Consolas"/>
                  <a:ea typeface="Consolas"/>
                  <a:cs typeface="Consolas"/>
                  <a:sym typeface="Consolas"/>
                </a:rPr>
                <a:t>, </a:t>
              </a:r>
              <a:r>
                <a:rPr lang="en" sz="1000" dirty="0">
                  <a:solidFill>
                    <a:srgbClr val="980000"/>
                  </a:solidFill>
                  <a:latin typeface="Consolas"/>
                  <a:ea typeface="Consolas"/>
                  <a:cs typeface="Consolas"/>
                  <a:sym typeface="Consolas"/>
                </a:rPr>
                <a:t>1.6n</a:t>
              </a:r>
              <a:r>
                <a:rPr lang="en" sz="1000" dirty="0">
                  <a:latin typeface="Consolas"/>
                  <a:ea typeface="Consolas"/>
                  <a:cs typeface="Consolas"/>
                  <a:sym typeface="Consolas"/>
                </a:rPr>
                <a:t>, </a:t>
              </a:r>
              <a:r>
                <a:rPr lang="en" sz="1000" dirty="0">
                  <a:solidFill>
                    <a:srgbClr val="980000"/>
                  </a:solidFill>
                  <a:latin typeface="Consolas"/>
                  <a:ea typeface="Consolas"/>
                  <a:cs typeface="Consolas"/>
                  <a:sym typeface="Consolas"/>
                </a:rPr>
                <a:t>1.7n</a:t>
              </a:r>
              <a:r>
                <a:rPr lang="en" sz="1000" dirty="0">
                  <a:latin typeface="Consolas"/>
                  <a:ea typeface="Consolas"/>
                  <a:cs typeface="Consolas"/>
                  <a:sym typeface="Consolas"/>
                </a:rPr>
                <a:t>, </a:t>
              </a:r>
              <a:r>
                <a:rPr lang="en" sz="1000" dirty="0">
                  <a:solidFill>
                    <a:srgbClr val="980000"/>
                  </a:solidFill>
                  <a:latin typeface="Consolas"/>
                  <a:ea typeface="Consolas"/>
                  <a:cs typeface="Consolas"/>
                  <a:sym typeface="Consolas"/>
                </a:rPr>
                <a:t>1.8n</a:t>
              </a:r>
              <a:r>
                <a:rPr lang="en" sz="1000" dirty="0">
                  <a:latin typeface="Consolas"/>
                  <a:ea typeface="Consolas"/>
                  <a:cs typeface="Consolas"/>
                  <a:sym typeface="Consolas"/>
                </a:rPr>
                <a:t>, </a:t>
              </a:r>
              <a:r>
                <a:rPr lang="en" sz="1000" dirty="0">
                  <a:solidFill>
                    <a:srgbClr val="980000"/>
                  </a:solidFill>
                  <a:latin typeface="Consolas"/>
                  <a:ea typeface="Consolas"/>
                  <a:cs typeface="Consolas"/>
                  <a:sym typeface="Consolas"/>
                </a:rPr>
                <a:t>1.9n</a:t>
              </a:r>
              <a:r>
                <a:rPr lang="en" sz="1000" dirty="0">
                  <a:latin typeface="Consolas"/>
                  <a:ea typeface="Consolas"/>
                  <a:cs typeface="Consolas"/>
                  <a:sym typeface="Consolas"/>
                </a:rPr>
                <a:t>;</a:t>
              </a:r>
              <a:br>
                <a:rPr lang="en" sz="1000" dirty="0">
                  <a:latin typeface="Consolas"/>
                  <a:ea typeface="Consolas"/>
                  <a:cs typeface="Consolas"/>
                  <a:sym typeface="Consolas"/>
                </a:rPr>
              </a:br>
              <a:r>
                <a:rPr lang="en" sz="1000" dirty="0">
                  <a:latin typeface="Consolas"/>
                  <a:ea typeface="Consolas"/>
                  <a:cs typeface="Consolas"/>
                  <a:sym typeface="Consolas"/>
                </a:rPr>
                <a:t/>
              </a:r>
              <a:br>
                <a:rPr lang="en" sz="1000" dirty="0">
                  <a:latin typeface="Consolas"/>
                  <a:ea typeface="Consolas"/>
                  <a:cs typeface="Consolas"/>
                  <a:sym typeface="Consolas"/>
                </a:rPr>
              </a:br>
              <a:r>
                <a:rPr lang="en" sz="1000" b="1" dirty="0">
                  <a:solidFill>
                    <a:srgbClr val="4A86E8"/>
                  </a:solidFill>
                  <a:latin typeface="Consolas"/>
                  <a:ea typeface="Consolas"/>
                  <a:cs typeface="Consolas"/>
                  <a:sym typeface="Consolas"/>
                </a:rPr>
                <a:t>inject</a:t>
              </a:r>
              <a:r>
                <a:rPr lang="en" sz="1000" dirty="0">
                  <a:latin typeface="Consolas"/>
                  <a:ea typeface="Consolas"/>
                  <a:cs typeface="Consolas"/>
                  <a:sym typeface="Consolas"/>
                </a:rPr>
                <a:t> I0_MN19:</a:t>
              </a:r>
              <a:br>
                <a:rPr lang="en" sz="1000" dirty="0">
                  <a:latin typeface="Consolas"/>
                  <a:ea typeface="Consolas"/>
                  <a:cs typeface="Consolas"/>
                  <a:sym typeface="Consolas"/>
                </a:rPr>
              </a:br>
              <a:r>
                <a:rPr lang="en" sz="1000" dirty="0">
                  <a:latin typeface="Consolas"/>
                  <a:ea typeface="Consolas"/>
                  <a:cs typeface="Consolas"/>
                  <a:sym typeface="Consolas"/>
                </a:rPr>
                <a:t>    Q = </a:t>
              </a:r>
              <a:r>
                <a:rPr lang="en" sz="1000" dirty="0">
                  <a:solidFill>
                    <a:srgbClr val="980000"/>
                  </a:solidFill>
                  <a:latin typeface="Consolas"/>
                  <a:ea typeface="Consolas"/>
                  <a:cs typeface="Consolas"/>
                  <a:sym typeface="Consolas"/>
                </a:rPr>
                <a:t>.025p</a:t>
              </a:r>
              <a:r>
                <a:rPr lang="en" sz="1000" dirty="0">
                  <a:latin typeface="Consolas"/>
                  <a:ea typeface="Consolas"/>
                  <a:cs typeface="Consolas"/>
                  <a:sym typeface="Consolas"/>
                </a:rPr>
                <a:t>, </a:t>
              </a:r>
              <a:r>
                <a:rPr lang="en" sz="1000" dirty="0">
                  <a:solidFill>
                    <a:srgbClr val="980000"/>
                  </a:solidFill>
                  <a:latin typeface="Consolas"/>
                  <a:ea typeface="Consolas"/>
                  <a:cs typeface="Consolas"/>
                  <a:sym typeface="Consolas"/>
                </a:rPr>
                <a:t>.05p</a:t>
              </a:r>
              <a:r>
                <a:rPr lang="en" sz="1000" dirty="0">
                  <a:latin typeface="Consolas"/>
                  <a:ea typeface="Consolas"/>
                  <a:cs typeface="Consolas"/>
                  <a:sym typeface="Consolas"/>
                </a:rPr>
                <a:t>, </a:t>
              </a:r>
              <a:r>
                <a:rPr lang="en" sz="1000" dirty="0">
                  <a:solidFill>
                    <a:srgbClr val="980000"/>
                  </a:solidFill>
                  <a:latin typeface="Consolas"/>
                  <a:ea typeface="Consolas"/>
                  <a:cs typeface="Consolas"/>
                  <a:sym typeface="Consolas"/>
                </a:rPr>
                <a:t>0.1p</a:t>
              </a:r>
              <a:r>
                <a:rPr lang="en" sz="1000" dirty="0">
                  <a:latin typeface="Consolas"/>
                  <a:ea typeface="Consolas"/>
                  <a:cs typeface="Consolas"/>
                  <a:sym typeface="Consolas"/>
                </a:rPr>
                <a:t>, </a:t>
              </a:r>
              <a:r>
                <a:rPr lang="en" sz="1000" dirty="0">
                  <a:solidFill>
                    <a:srgbClr val="980000"/>
                  </a:solidFill>
                  <a:latin typeface="Consolas"/>
                  <a:ea typeface="Consolas"/>
                  <a:cs typeface="Consolas"/>
                  <a:sym typeface="Consolas"/>
                </a:rPr>
                <a:t>.2p</a:t>
              </a:r>
              <a:r>
                <a:rPr lang="en" sz="1000" dirty="0">
                  <a:latin typeface="Consolas"/>
                  <a:ea typeface="Consolas"/>
                  <a:cs typeface="Consolas"/>
                  <a:sym typeface="Consolas"/>
                </a:rPr>
                <a:t>, </a:t>
              </a:r>
              <a:r>
                <a:rPr lang="en" sz="1000" dirty="0">
                  <a:solidFill>
                    <a:srgbClr val="980000"/>
                  </a:solidFill>
                  <a:latin typeface="Consolas"/>
                  <a:ea typeface="Consolas"/>
                  <a:cs typeface="Consolas"/>
                  <a:sym typeface="Consolas"/>
                </a:rPr>
                <a:t>.5p</a:t>
              </a:r>
              <a:r>
                <a:rPr lang="en" sz="1000" dirty="0">
                  <a:latin typeface="Consolas"/>
                  <a:ea typeface="Consolas"/>
                  <a:cs typeface="Consolas"/>
                  <a:sym typeface="Consolas"/>
                </a:rPr>
                <a:t>, </a:t>
              </a:r>
              <a:r>
                <a:rPr lang="en" sz="1000" dirty="0">
                  <a:solidFill>
                    <a:srgbClr val="980000"/>
                  </a:solidFill>
                  <a:latin typeface="Consolas"/>
                  <a:ea typeface="Consolas"/>
                  <a:cs typeface="Consolas"/>
                  <a:sym typeface="Consolas"/>
                </a:rPr>
                <a:t>.75p</a:t>
              </a:r>
              <a:r>
                <a:rPr lang="en" sz="1000" dirty="0">
                  <a:latin typeface="Consolas"/>
                  <a:ea typeface="Consolas"/>
                  <a:cs typeface="Consolas"/>
                  <a:sym typeface="Consolas"/>
                </a:rPr>
                <a:t>, </a:t>
              </a:r>
              <a:r>
                <a:rPr lang="en" sz="1000" dirty="0">
                  <a:solidFill>
                    <a:srgbClr val="980000"/>
                  </a:solidFill>
                  <a:latin typeface="Consolas"/>
                  <a:ea typeface="Consolas"/>
                  <a:cs typeface="Consolas"/>
                  <a:sym typeface="Consolas"/>
                </a:rPr>
                <a:t>1p</a:t>
              </a:r>
              <a:r>
                <a:rPr lang="en" sz="1000" dirty="0">
                  <a:latin typeface="Consolas"/>
                  <a:ea typeface="Consolas"/>
                  <a:cs typeface="Consolas"/>
                  <a:sym typeface="Consolas"/>
                </a:rPr>
                <a:t>, </a:t>
              </a:r>
              <a:r>
                <a:rPr lang="en" sz="1000" dirty="0">
                  <a:solidFill>
                    <a:srgbClr val="980000"/>
                  </a:solidFill>
                  <a:latin typeface="Consolas"/>
                  <a:ea typeface="Consolas"/>
                  <a:cs typeface="Consolas"/>
                  <a:sym typeface="Consolas"/>
                </a:rPr>
                <a:t>1.5p</a:t>
              </a:r>
              <a:r>
                <a:rPr lang="en" sz="1000" dirty="0">
                  <a:latin typeface="Consolas"/>
                  <a:ea typeface="Consolas"/>
                  <a:cs typeface="Consolas"/>
                  <a:sym typeface="Consolas"/>
                </a:rPr>
                <a:t>;</a:t>
              </a:r>
              <a:br>
                <a:rPr lang="en" sz="1000" dirty="0">
                  <a:latin typeface="Consolas"/>
                  <a:ea typeface="Consolas"/>
                  <a:cs typeface="Consolas"/>
                  <a:sym typeface="Consolas"/>
                </a:rPr>
              </a:br>
              <a:r>
                <a:rPr lang="en" sz="1000" dirty="0">
                  <a:latin typeface="Consolas"/>
                  <a:ea typeface="Consolas"/>
                  <a:cs typeface="Consolas"/>
                  <a:sym typeface="Consolas"/>
                </a:rPr>
                <a:t>    t = </a:t>
              </a:r>
              <a:r>
                <a:rPr lang="en" sz="1000" dirty="0">
                  <a:solidFill>
                    <a:srgbClr val="980000"/>
                  </a:solidFill>
                  <a:latin typeface="Consolas"/>
                  <a:ea typeface="Consolas"/>
                  <a:cs typeface="Consolas"/>
                  <a:sym typeface="Consolas"/>
                </a:rPr>
                <a:t>1.0n</a:t>
              </a:r>
              <a:r>
                <a:rPr lang="en" sz="1000" dirty="0">
                  <a:latin typeface="Consolas"/>
                  <a:ea typeface="Consolas"/>
                  <a:cs typeface="Consolas"/>
                  <a:sym typeface="Consolas"/>
                </a:rPr>
                <a:t>, </a:t>
              </a:r>
              <a:r>
                <a:rPr lang="en" sz="1000" dirty="0">
                  <a:solidFill>
                    <a:srgbClr val="980000"/>
                  </a:solidFill>
                  <a:latin typeface="Consolas"/>
                  <a:ea typeface="Consolas"/>
                  <a:cs typeface="Consolas"/>
                  <a:sym typeface="Consolas"/>
                </a:rPr>
                <a:t>1.1n</a:t>
              </a:r>
              <a:r>
                <a:rPr lang="en" sz="1000" dirty="0">
                  <a:latin typeface="Consolas"/>
                  <a:ea typeface="Consolas"/>
                  <a:cs typeface="Consolas"/>
                  <a:sym typeface="Consolas"/>
                </a:rPr>
                <a:t>, </a:t>
              </a:r>
              <a:r>
                <a:rPr lang="en" sz="1000" dirty="0">
                  <a:solidFill>
                    <a:srgbClr val="980000"/>
                  </a:solidFill>
                  <a:latin typeface="Consolas"/>
                  <a:ea typeface="Consolas"/>
                  <a:cs typeface="Consolas"/>
                  <a:sym typeface="Consolas"/>
                </a:rPr>
                <a:t>1.2n</a:t>
              </a:r>
              <a:r>
                <a:rPr lang="en" sz="1000" dirty="0">
                  <a:latin typeface="Consolas"/>
                  <a:ea typeface="Consolas"/>
                  <a:cs typeface="Consolas"/>
                  <a:sym typeface="Consolas"/>
                </a:rPr>
                <a:t>, </a:t>
              </a:r>
              <a:r>
                <a:rPr lang="en" sz="1000" dirty="0">
                  <a:solidFill>
                    <a:srgbClr val="980000"/>
                  </a:solidFill>
                  <a:latin typeface="Consolas"/>
                  <a:ea typeface="Consolas"/>
                  <a:cs typeface="Consolas"/>
                  <a:sym typeface="Consolas"/>
                </a:rPr>
                <a:t>1.3n</a:t>
              </a:r>
              <a:r>
                <a:rPr lang="en" sz="1000" dirty="0">
                  <a:latin typeface="Consolas"/>
                  <a:ea typeface="Consolas"/>
                  <a:cs typeface="Consolas"/>
                  <a:sym typeface="Consolas"/>
                </a:rPr>
                <a:t>, </a:t>
              </a:r>
              <a:r>
                <a:rPr lang="en" sz="1000" dirty="0">
                  <a:solidFill>
                    <a:srgbClr val="980000"/>
                  </a:solidFill>
                  <a:latin typeface="Consolas"/>
                  <a:ea typeface="Consolas"/>
                  <a:cs typeface="Consolas"/>
                  <a:sym typeface="Consolas"/>
                </a:rPr>
                <a:t>1.4n</a:t>
              </a:r>
              <a:r>
                <a:rPr lang="en" sz="1000" dirty="0">
                  <a:latin typeface="Consolas"/>
                  <a:ea typeface="Consolas"/>
                  <a:cs typeface="Consolas"/>
                  <a:sym typeface="Consolas"/>
                </a:rPr>
                <a:t>, </a:t>
              </a:r>
              <a:r>
                <a:rPr lang="en" sz="1000" dirty="0">
                  <a:solidFill>
                    <a:srgbClr val="980000"/>
                  </a:solidFill>
                  <a:latin typeface="Consolas"/>
                  <a:ea typeface="Consolas"/>
                  <a:cs typeface="Consolas"/>
                  <a:sym typeface="Consolas"/>
                </a:rPr>
                <a:t>1.5n</a:t>
              </a:r>
              <a:r>
                <a:rPr lang="en" sz="1000" dirty="0">
                  <a:latin typeface="Consolas"/>
                  <a:ea typeface="Consolas"/>
                  <a:cs typeface="Consolas"/>
                  <a:sym typeface="Consolas"/>
                </a:rPr>
                <a:t>, </a:t>
              </a:r>
              <a:r>
                <a:rPr lang="en" sz="1000" dirty="0">
                  <a:solidFill>
                    <a:srgbClr val="980000"/>
                  </a:solidFill>
                  <a:latin typeface="Consolas"/>
                  <a:ea typeface="Consolas"/>
                  <a:cs typeface="Consolas"/>
                  <a:sym typeface="Consolas"/>
                </a:rPr>
                <a:t>1.6n</a:t>
              </a:r>
              <a:r>
                <a:rPr lang="en" sz="1000" dirty="0">
                  <a:latin typeface="Consolas"/>
                  <a:ea typeface="Consolas"/>
                  <a:cs typeface="Consolas"/>
                  <a:sym typeface="Consolas"/>
                </a:rPr>
                <a:t>, </a:t>
              </a:r>
              <a:r>
                <a:rPr lang="en" sz="1000" dirty="0">
                  <a:solidFill>
                    <a:srgbClr val="980000"/>
                  </a:solidFill>
                  <a:latin typeface="Consolas"/>
                  <a:ea typeface="Consolas"/>
                  <a:cs typeface="Consolas"/>
                  <a:sym typeface="Consolas"/>
                </a:rPr>
                <a:t>1.7n</a:t>
              </a:r>
              <a:r>
                <a:rPr lang="en" sz="1000" dirty="0">
                  <a:latin typeface="Consolas"/>
                  <a:ea typeface="Consolas"/>
                  <a:cs typeface="Consolas"/>
                  <a:sym typeface="Consolas"/>
                </a:rPr>
                <a:t>, </a:t>
              </a:r>
              <a:r>
                <a:rPr lang="en" sz="1000" dirty="0">
                  <a:solidFill>
                    <a:srgbClr val="980000"/>
                  </a:solidFill>
                  <a:latin typeface="Consolas"/>
                  <a:ea typeface="Consolas"/>
                  <a:cs typeface="Consolas"/>
                  <a:sym typeface="Consolas"/>
                </a:rPr>
                <a:t>1.8n</a:t>
              </a:r>
              <a:r>
                <a:rPr lang="en" sz="1000" dirty="0">
                  <a:latin typeface="Consolas"/>
                  <a:ea typeface="Consolas"/>
                  <a:cs typeface="Consolas"/>
                  <a:sym typeface="Consolas"/>
                </a:rPr>
                <a:t>, </a:t>
              </a:r>
              <a:r>
                <a:rPr lang="en" sz="1000" dirty="0">
                  <a:solidFill>
                    <a:srgbClr val="980000"/>
                  </a:solidFill>
                  <a:latin typeface="Consolas"/>
                  <a:ea typeface="Consolas"/>
                  <a:cs typeface="Consolas"/>
                  <a:sym typeface="Consolas"/>
                </a:rPr>
                <a:t>1.9n</a:t>
              </a:r>
              <a:r>
                <a:rPr lang="en" sz="1000" dirty="0">
                  <a:latin typeface="Consolas"/>
                  <a:ea typeface="Consolas"/>
                  <a:cs typeface="Consolas"/>
                  <a:sym typeface="Consolas"/>
                </a:rPr>
                <a:t>;</a:t>
              </a:r>
              <a:br>
                <a:rPr lang="en" sz="1000" dirty="0">
                  <a:latin typeface="Consolas"/>
                  <a:ea typeface="Consolas"/>
                  <a:cs typeface="Consolas"/>
                  <a:sym typeface="Consolas"/>
                </a:rPr>
              </a:br>
              <a:r>
                <a:rPr lang="en" sz="1000" dirty="0">
                  <a:latin typeface="Consolas"/>
                  <a:ea typeface="Consolas"/>
                  <a:cs typeface="Consolas"/>
                  <a:sym typeface="Consolas"/>
                </a:rPr>
                <a:t/>
              </a:r>
              <a:br>
                <a:rPr lang="en" sz="1000" dirty="0">
                  <a:latin typeface="Consolas"/>
                  <a:ea typeface="Consolas"/>
                  <a:cs typeface="Consolas"/>
                  <a:sym typeface="Consolas"/>
                </a:rPr>
              </a:br>
              <a:r>
                <a:rPr lang="en" sz="1000" b="1" dirty="0">
                  <a:solidFill>
                    <a:srgbClr val="4A86E8"/>
                  </a:solidFill>
                  <a:latin typeface="Consolas"/>
                  <a:ea typeface="Consolas"/>
                  <a:cs typeface="Consolas"/>
                  <a:sym typeface="Consolas"/>
                </a:rPr>
                <a:t>inject</a:t>
              </a:r>
              <a:r>
                <a:rPr lang="en" sz="1000" dirty="0">
                  <a:latin typeface="Consolas"/>
                  <a:ea typeface="Consolas"/>
                  <a:cs typeface="Consolas"/>
                  <a:sym typeface="Consolas"/>
                </a:rPr>
                <a:t> I0_MP18:</a:t>
              </a:r>
              <a:br>
                <a:rPr lang="en" sz="1000" dirty="0">
                  <a:latin typeface="Consolas"/>
                  <a:ea typeface="Consolas"/>
                  <a:cs typeface="Consolas"/>
                  <a:sym typeface="Consolas"/>
                </a:rPr>
              </a:br>
              <a:r>
                <a:rPr lang="en" sz="1000" dirty="0">
                  <a:latin typeface="Consolas"/>
                  <a:ea typeface="Consolas"/>
                  <a:cs typeface="Consolas"/>
                  <a:sym typeface="Consolas"/>
                </a:rPr>
                <a:t>    Q = </a:t>
              </a:r>
              <a:r>
                <a:rPr lang="en" sz="1000" dirty="0">
                  <a:solidFill>
                    <a:srgbClr val="980000"/>
                  </a:solidFill>
                  <a:latin typeface="Consolas"/>
                  <a:ea typeface="Consolas"/>
                  <a:cs typeface="Consolas"/>
                  <a:sym typeface="Consolas"/>
                </a:rPr>
                <a:t>.025p</a:t>
              </a:r>
              <a:r>
                <a:rPr lang="en" sz="1000" dirty="0">
                  <a:latin typeface="Consolas"/>
                  <a:ea typeface="Consolas"/>
                  <a:cs typeface="Consolas"/>
                  <a:sym typeface="Consolas"/>
                </a:rPr>
                <a:t>, </a:t>
              </a:r>
              <a:r>
                <a:rPr lang="en" sz="1000" dirty="0">
                  <a:solidFill>
                    <a:srgbClr val="980000"/>
                  </a:solidFill>
                  <a:latin typeface="Consolas"/>
                  <a:ea typeface="Consolas"/>
                  <a:cs typeface="Consolas"/>
                  <a:sym typeface="Consolas"/>
                </a:rPr>
                <a:t>.05p</a:t>
              </a:r>
              <a:r>
                <a:rPr lang="en" sz="1000" dirty="0">
                  <a:latin typeface="Consolas"/>
                  <a:ea typeface="Consolas"/>
                  <a:cs typeface="Consolas"/>
                  <a:sym typeface="Consolas"/>
                </a:rPr>
                <a:t>, </a:t>
              </a:r>
              <a:r>
                <a:rPr lang="en" sz="1000" dirty="0">
                  <a:solidFill>
                    <a:srgbClr val="980000"/>
                  </a:solidFill>
                  <a:latin typeface="Consolas"/>
                  <a:ea typeface="Consolas"/>
                  <a:cs typeface="Consolas"/>
                  <a:sym typeface="Consolas"/>
                </a:rPr>
                <a:t>0.1p</a:t>
              </a:r>
              <a:r>
                <a:rPr lang="en" sz="1000" dirty="0">
                  <a:latin typeface="Consolas"/>
                  <a:ea typeface="Consolas"/>
                  <a:cs typeface="Consolas"/>
                  <a:sym typeface="Consolas"/>
                </a:rPr>
                <a:t>, </a:t>
              </a:r>
              <a:r>
                <a:rPr lang="en" sz="1000" dirty="0">
                  <a:solidFill>
                    <a:srgbClr val="980000"/>
                  </a:solidFill>
                  <a:latin typeface="Consolas"/>
                  <a:ea typeface="Consolas"/>
                  <a:cs typeface="Consolas"/>
                  <a:sym typeface="Consolas"/>
                </a:rPr>
                <a:t>.2p</a:t>
              </a:r>
              <a:r>
                <a:rPr lang="en" sz="1000" dirty="0">
                  <a:latin typeface="Consolas"/>
                  <a:ea typeface="Consolas"/>
                  <a:cs typeface="Consolas"/>
                  <a:sym typeface="Consolas"/>
                </a:rPr>
                <a:t>, </a:t>
              </a:r>
              <a:r>
                <a:rPr lang="en" sz="1000" dirty="0">
                  <a:solidFill>
                    <a:srgbClr val="980000"/>
                  </a:solidFill>
                  <a:latin typeface="Consolas"/>
                  <a:ea typeface="Consolas"/>
                  <a:cs typeface="Consolas"/>
                  <a:sym typeface="Consolas"/>
                </a:rPr>
                <a:t>.5p</a:t>
              </a:r>
              <a:r>
                <a:rPr lang="en" sz="1000" dirty="0">
                  <a:latin typeface="Consolas"/>
                  <a:ea typeface="Consolas"/>
                  <a:cs typeface="Consolas"/>
                  <a:sym typeface="Consolas"/>
                </a:rPr>
                <a:t>, </a:t>
              </a:r>
              <a:r>
                <a:rPr lang="en" sz="1000" dirty="0">
                  <a:solidFill>
                    <a:srgbClr val="980000"/>
                  </a:solidFill>
                  <a:latin typeface="Consolas"/>
                  <a:ea typeface="Consolas"/>
                  <a:cs typeface="Consolas"/>
                  <a:sym typeface="Consolas"/>
                </a:rPr>
                <a:t>.75p</a:t>
              </a:r>
              <a:r>
                <a:rPr lang="en" sz="1000" dirty="0">
                  <a:latin typeface="Consolas"/>
                  <a:ea typeface="Consolas"/>
                  <a:cs typeface="Consolas"/>
                  <a:sym typeface="Consolas"/>
                </a:rPr>
                <a:t>, </a:t>
              </a:r>
              <a:r>
                <a:rPr lang="en" sz="1000" dirty="0">
                  <a:solidFill>
                    <a:srgbClr val="980000"/>
                  </a:solidFill>
                  <a:latin typeface="Consolas"/>
                  <a:ea typeface="Consolas"/>
                  <a:cs typeface="Consolas"/>
                  <a:sym typeface="Consolas"/>
                </a:rPr>
                <a:t>1p</a:t>
              </a:r>
              <a:r>
                <a:rPr lang="en" sz="1000" dirty="0">
                  <a:latin typeface="Consolas"/>
                  <a:ea typeface="Consolas"/>
                  <a:cs typeface="Consolas"/>
                  <a:sym typeface="Consolas"/>
                </a:rPr>
                <a:t>, </a:t>
              </a:r>
              <a:r>
                <a:rPr lang="en" sz="1000" dirty="0">
                  <a:solidFill>
                    <a:srgbClr val="980000"/>
                  </a:solidFill>
                  <a:latin typeface="Consolas"/>
                  <a:ea typeface="Consolas"/>
                  <a:cs typeface="Consolas"/>
                  <a:sym typeface="Consolas"/>
                </a:rPr>
                <a:t>1.5p</a:t>
              </a:r>
              <a:r>
                <a:rPr lang="en" sz="1000" dirty="0">
                  <a:latin typeface="Consolas"/>
                  <a:ea typeface="Consolas"/>
                  <a:cs typeface="Consolas"/>
                  <a:sym typeface="Consolas"/>
                </a:rPr>
                <a:t>;</a:t>
              </a:r>
              <a:br>
                <a:rPr lang="en" sz="1000" dirty="0">
                  <a:latin typeface="Consolas"/>
                  <a:ea typeface="Consolas"/>
                  <a:cs typeface="Consolas"/>
                  <a:sym typeface="Consolas"/>
                </a:rPr>
              </a:br>
              <a:r>
                <a:rPr lang="en" sz="1000" dirty="0">
                  <a:latin typeface="Consolas"/>
                  <a:ea typeface="Consolas"/>
                  <a:cs typeface="Consolas"/>
                  <a:sym typeface="Consolas"/>
                </a:rPr>
                <a:t>    t = </a:t>
              </a:r>
              <a:r>
                <a:rPr lang="en" sz="1000" dirty="0">
                  <a:solidFill>
                    <a:srgbClr val="980000"/>
                  </a:solidFill>
                  <a:latin typeface="Consolas"/>
                  <a:ea typeface="Consolas"/>
                  <a:cs typeface="Consolas"/>
                  <a:sym typeface="Consolas"/>
                </a:rPr>
                <a:t>1.0n</a:t>
              </a:r>
              <a:r>
                <a:rPr lang="en" sz="1000" dirty="0">
                  <a:latin typeface="Consolas"/>
                  <a:ea typeface="Consolas"/>
                  <a:cs typeface="Consolas"/>
                  <a:sym typeface="Consolas"/>
                </a:rPr>
                <a:t>, </a:t>
              </a:r>
              <a:r>
                <a:rPr lang="en" sz="1000" dirty="0">
                  <a:solidFill>
                    <a:srgbClr val="980000"/>
                  </a:solidFill>
                  <a:latin typeface="Consolas"/>
                  <a:ea typeface="Consolas"/>
                  <a:cs typeface="Consolas"/>
                  <a:sym typeface="Consolas"/>
                </a:rPr>
                <a:t>1.1n</a:t>
              </a:r>
              <a:r>
                <a:rPr lang="en" sz="1000" dirty="0">
                  <a:latin typeface="Consolas"/>
                  <a:ea typeface="Consolas"/>
                  <a:cs typeface="Consolas"/>
                  <a:sym typeface="Consolas"/>
                </a:rPr>
                <a:t>, </a:t>
              </a:r>
              <a:r>
                <a:rPr lang="en" sz="1000" dirty="0">
                  <a:solidFill>
                    <a:srgbClr val="980000"/>
                  </a:solidFill>
                  <a:latin typeface="Consolas"/>
                  <a:ea typeface="Consolas"/>
                  <a:cs typeface="Consolas"/>
                  <a:sym typeface="Consolas"/>
                </a:rPr>
                <a:t>1.2n</a:t>
              </a:r>
              <a:r>
                <a:rPr lang="en" sz="1000" dirty="0">
                  <a:latin typeface="Consolas"/>
                  <a:ea typeface="Consolas"/>
                  <a:cs typeface="Consolas"/>
                  <a:sym typeface="Consolas"/>
                </a:rPr>
                <a:t>, </a:t>
              </a:r>
              <a:r>
                <a:rPr lang="en" sz="1000" dirty="0">
                  <a:solidFill>
                    <a:srgbClr val="980000"/>
                  </a:solidFill>
                  <a:latin typeface="Consolas"/>
                  <a:ea typeface="Consolas"/>
                  <a:cs typeface="Consolas"/>
                  <a:sym typeface="Consolas"/>
                </a:rPr>
                <a:t>1.3n</a:t>
              </a:r>
              <a:r>
                <a:rPr lang="en" sz="1000" dirty="0">
                  <a:latin typeface="Consolas"/>
                  <a:ea typeface="Consolas"/>
                  <a:cs typeface="Consolas"/>
                  <a:sym typeface="Consolas"/>
                </a:rPr>
                <a:t>, </a:t>
              </a:r>
              <a:r>
                <a:rPr lang="en" sz="1000" dirty="0">
                  <a:solidFill>
                    <a:srgbClr val="980000"/>
                  </a:solidFill>
                  <a:latin typeface="Consolas"/>
                  <a:ea typeface="Consolas"/>
                  <a:cs typeface="Consolas"/>
                  <a:sym typeface="Consolas"/>
                </a:rPr>
                <a:t>1.4n</a:t>
              </a:r>
              <a:r>
                <a:rPr lang="en" sz="1000" dirty="0">
                  <a:latin typeface="Consolas"/>
                  <a:ea typeface="Consolas"/>
                  <a:cs typeface="Consolas"/>
                  <a:sym typeface="Consolas"/>
                </a:rPr>
                <a:t>, </a:t>
              </a:r>
              <a:r>
                <a:rPr lang="en" sz="1000" dirty="0">
                  <a:solidFill>
                    <a:srgbClr val="980000"/>
                  </a:solidFill>
                  <a:latin typeface="Consolas"/>
                  <a:ea typeface="Consolas"/>
                  <a:cs typeface="Consolas"/>
                  <a:sym typeface="Consolas"/>
                </a:rPr>
                <a:t>1.5n</a:t>
              </a:r>
              <a:r>
                <a:rPr lang="en" sz="1000" dirty="0">
                  <a:latin typeface="Consolas"/>
                  <a:ea typeface="Consolas"/>
                  <a:cs typeface="Consolas"/>
                  <a:sym typeface="Consolas"/>
                </a:rPr>
                <a:t>, </a:t>
              </a:r>
              <a:r>
                <a:rPr lang="en" sz="1000" dirty="0">
                  <a:solidFill>
                    <a:srgbClr val="980000"/>
                  </a:solidFill>
                  <a:latin typeface="Consolas"/>
                  <a:ea typeface="Consolas"/>
                  <a:cs typeface="Consolas"/>
                  <a:sym typeface="Consolas"/>
                </a:rPr>
                <a:t>1.6n</a:t>
              </a:r>
              <a:r>
                <a:rPr lang="en" sz="1000" dirty="0">
                  <a:latin typeface="Consolas"/>
                  <a:ea typeface="Consolas"/>
                  <a:cs typeface="Consolas"/>
                  <a:sym typeface="Consolas"/>
                </a:rPr>
                <a:t>, </a:t>
              </a:r>
              <a:r>
                <a:rPr lang="en" sz="1000" dirty="0">
                  <a:solidFill>
                    <a:srgbClr val="980000"/>
                  </a:solidFill>
                  <a:latin typeface="Consolas"/>
                  <a:ea typeface="Consolas"/>
                  <a:cs typeface="Consolas"/>
                  <a:sym typeface="Consolas"/>
                </a:rPr>
                <a:t>1.7n</a:t>
              </a:r>
              <a:r>
                <a:rPr lang="en" sz="1000" dirty="0">
                  <a:latin typeface="Consolas"/>
                  <a:ea typeface="Consolas"/>
                  <a:cs typeface="Consolas"/>
                  <a:sym typeface="Consolas"/>
                </a:rPr>
                <a:t>, </a:t>
              </a:r>
              <a:r>
                <a:rPr lang="en" sz="1000" dirty="0">
                  <a:solidFill>
                    <a:srgbClr val="980000"/>
                  </a:solidFill>
                  <a:latin typeface="Consolas"/>
                  <a:ea typeface="Consolas"/>
                  <a:cs typeface="Consolas"/>
                  <a:sym typeface="Consolas"/>
                </a:rPr>
                <a:t>1.8n</a:t>
              </a:r>
              <a:r>
                <a:rPr lang="en" sz="1000" dirty="0">
                  <a:latin typeface="Consolas"/>
                  <a:ea typeface="Consolas"/>
                  <a:cs typeface="Consolas"/>
                  <a:sym typeface="Consolas"/>
                </a:rPr>
                <a:t>, </a:t>
              </a:r>
              <a:r>
                <a:rPr lang="en" sz="1000" dirty="0">
                  <a:solidFill>
                    <a:srgbClr val="980000"/>
                  </a:solidFill>
                  <a:latin typeface="Consolas"/>
                  <a:ea typeface="Consolas"/>
                  <a:cs typeface="Consolas"/>
                  <a:sym typeface="Consolas"/>
                </a:rPr>
                <a:t>1.9n</a:t>
              </a:r>
              <a:r>
                <a:rPr lang="en" sz="1000" dirty="0">
                  <a:latin typeface="Consolas"/>
                  <a:ea typeface="Consolas"/>
                  <a:cs typeface="Consolas"/>
                  <a:sym typeface="Consolas"/>
                </a:rPr>
                <a:t>;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566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379241" y="354370"/>
            <a:ext cx="8227402" cy="6127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/>
              <a:t>Results</a:t>
            </a:r>
          </a:p>
        </p:txBody>
      </p:sp>
      <p:pic>
        <p:nvPicPr>
          <p:cNvPr id="3" name="Shape 1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25677" y="1139575"/>
            <a:ext cx="6981197" cy="20812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upo 1"/>
          <p:cNvGrpSpPr/>
          <p:nvPr/>
        </p:nvGrpSpPr>
        <p:grpSpPr>
          <a:xfrm>
            <a:off x="1981201" y="3363042"/>
            <a:ext cx="8229575" cy="2217900"/>
            <a:chOff x="457200" y="2707950"/>
            <a:chExt cx="8229575" cy="2217900"/>
          </a:xfrm>
        </p:grpSpPr>
        <p:sp>
          <p:nvSpPr>
            <p:cNvPr id="4" name="Shape 135"/>
            <p:cNvSpPr txBox="1">
              <a:spLocks/>
            </p:cNvSpPr>
            <p:nvPr/>
          </p:nvSpPr>
          <p:spPr>
            <a:xfrm>
              <a:off x="457200" y="2707950"/>
              <a:ext cx="3994500" cy="2217900"/>
            </a:xfrm>
            <a:prstGeom prst="rect">
              <a:avLst/>
            </a:prstGeom>
          </p:spPr>
          <p:txBody>
            <a:bodyPr lIns="91425" tIns="91425" rIns="91425" bIns="91425" anchor="t" anchorCtr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dk1"/>
                </a:buClr>
                <a:buSzPct val="110000"/>
                <a:buNone/>
              </a:pPr>
              <a:r>
                <a:rPr lang="en" sz="1000" dirty="0">
                  <a:latin typeface="Consolas"/>
                  <a:ea typeface="Consolas"/>
                  <a:cs typeface="Consolas"/>
                  <a:sym typeface="Consolas"/>
                </a:rPr>
                <a:t>Output ImpactNode Qinj  Timp    Trec     Vmax</a:t>
              </a:r>
            </a:p>
            <a:p>
              <a:pPr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dk1"/>
                </a:buClr>
                <a:buSzPct val="110000"/>
                <a:buNone/>
              </a:pPr>
              <a:r>
                <a:rPr lang="en" sz="1000" dirty="0">
                  <a:latin typeface="Consolas"/>
                  <a:ea typeface="Consolas"/>
                  <a:cs typeface="Consolas"/>
                  <a:sym typeface="Consolas"/>
                </a:rPr>
                <a:t>V_Q    I0_MP18  2.5e-14 1e-09   0.000000 0.001941</a:t>
              </a:r>
              <a:br>
                <a:rPr lang="en" sz="1000" dirty="0">
                  <a:latin typeface="Consolas"/>
                  <a:ea typeface="Consolas"/>
                  <a:cs typeface="Consolas"/>
                  <a:sym typeface="Consolas"/>
                </a:rPr>
              </a:br>
              <a:r>
                <a:rPr lang="en" sz="1000" dirty="0">
                  <a:latin typeface="Consolas"/>
                  <a:ea typeface="Consolas"/>
                  <a:cs typeface="Consolas"/>
                  <a:sym typeface="Consolas"/>
                </a:rPr>
                <a:t>V_Q    I0_MP18  2.5e-14 1.1e-09 0.000000 0.00219</a:t>
              </a:r>
            </a:p>
            <a:p>
              <a:pPr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dk1"/>
                </a:buClr>
                <a:buSzPct val="110000"/>
                <a:buNone/>
              </a:pPr>
              <a:r>
                <a:rPr lang="en" sz="1000" dirty="0">
                  <a:latin typeface="Consolas"/>
                  <a:ea typeface="Consolas"/>
                  <a:cs typeface="Consolas"/>
                  <a:sym typeface="Consolas"/>
                </a:rPr>
                <a:t>V_Q    I0_MP18  2.5e-14 1.9e-09 0.000000 0.003664</a:t>
              </a:r>
              <a:br>
                <a:rPr lang="en" sz="1000" dirty="0">
                  <a:latin typeface="Consolas"/>
                  <a:ea typeface="Consolas"/>
                  <a:cs typeface="Consolas"/>
                  <a:sym typeface="Consolas"/>
                </a:rPr>
              </a:br>
              <a:r>
                <a:rPr lang="en" sz="1000" dirty="0">
                  <a:latin typeface="Consolas"/>
                  <a:ea typeface="Consolas"/>
                  <a:cs typeface="Consolas"/>
                  <a:sym typeface="Consolas"/>
                </a:rPr>
                <a:t>V_Q    I0_MP18  5e-14   1e-09   2.000000 1.807421</a:t>
              </a:r>
              <a:br>
                <a:rPr lang="en" sz="1000" dirty="0">
                  <a:latin typeface="Consolas"/>
                  <a:ea typeface="Consolas"/>
                  <a:cs typeface="Consolas"/>
                  <a:sym typeface="Consolas"/>
                </a:rPr>
              </a:br>
              <a:r>
                <a:rPr lang="en" sz="1000" dirty="0">
                  <a:latin typeface="Consolas"/>
                  <a:ea typeface="Consolas"/>
                  <a:cs typeface="Consolas"/>
                  <a:sym typeface="Consolas"/>
                </a:rPr>
                <a:t>V_Q    I0_MP18  5e-14   1.1e-09 1.910000 1.807422</a:t>
              </a:r>
              <a:br>
                <a:rPr lang="en" sz="1000" dirty="0">
                  <a:latin typeface="Consolas"/>
                  <a:ea typeface="Consolas"/>
                  <a:cs typeface="Consolas"/>
                  <a:sym typeface="Consolas"/>
                </a:rPr>
              </a:br>
              <a:r>
                <a:rPr lang="en" sz="1000" dirty="0">
                  <a:latin typeface="Consolas"/>
                  <a:ea typeface="Consolas"/>
                  <a:cs typeface="Consolas"/>
                  <a:sym typeface="Consolas"/>
                </a:rPr>
                <a:t>V_Q    I0_MP18  5e-14   1.2e-09 1.800000 1.807426</a:t>
              </a:r>
              <a:br>
                <a:rPr lang="en" sz="1000" dirty="0">
                  <a:latin typeface="Consolas"/>
                  <a:ea typeface="Consolas"/>
                  <a:cs typeface="Consolas"/>
                  <a:sym typeface="Consolas"/>
                </a:rPr>
              </a:br>
              <a:r>
                <a:rPr lang="en" sz="1000" dirty="0">
                  <a:latin typeface="Consolas"/>
                  <a:ea typeface="Consolas"/>
                  <a:cs typeface="Consolas"/>
                  <a:sym typeface="Consolas"/>
                </a:rPr>
                <a:t>V_Q    I0_MP18  5e-14   1.3e-09 1.700000 1.807384</a:t>
              </a:r>
              <a:br>
                <a:rPr lang="en" sz="1000" dirty="0">
                  <a:latin typeface="Consolas"/>
                  <a:ea typeface="Consolas"/>
                  <a:cs typeface="Consolas"/>
                  <a:sym typeface="Consolas"/>
                </a:rPr>
              </a:br>
              <a:r>
                <a:rPr lang="en" sz="1000" dirty="0">
                  <a:latin typeface="Consolas"/>
                  <a:ea typeface="Consolas"/>
                  <a:cs typeface="Consolas"/>
                  <a:sym typeface="Consolas"/>
                </a:rPr>
                <a:t/>
              </a:r>
              <a:br>
                <a:rPr lang="en" sz="1000" dirty="0">
                  <a:latin typeface="Consolas"/>
                  <a:ea typeface="Consolas"/>
                  <a:cs typeface="Consolas"/>
                  <a:sym typeface="Consolas"/>
                </a:rPr>
              </a:br>
              <a:r>
                <a:rPr lang="en" sz="1000" dirty="0">
                  <a:latin typeface="Consolas"/>
                  <a:ea typeface="Consolas"/>
                  <a:cs typeface="Consolas"/>
                  <a:sym typeface="Consolas"/>
                </a:rPr>
                <a:t>V_Q    I0_MP18  5e-14   1.8e-09 0.000000 0.519730</a:t>
              </a:r>
              <a:br>
                <a:rPr lang="en" sz="1000" dirty="0">
                  <a:latin typeface="Consolas"/>
                  <a:ea typeface="Consolas"/>
                  <a:cs typeface="Consolas"/>
                  <a:sym typeface="Consolas"/>
                </a:rPr>
              </a:br>
              <a:r>
                <a:rPr lang="en" sz="1000" dirty="0">
                  <a:latin typeface="Consolas"/>
                  <a:ea typeface="Consolas"/>
                  <a:cs typeface="Consolas"/>
                  <a:sym typeface="Consolas"/>
                </a:rPr>
                <a:t>V_Q    I0_MP18  5e-14   1.9e-09 1.100000 1.803023</a:t>
              </a:r>
            </a:p>
          </p:txBody>
        </p:sp>
        <p:sp>
          <p:nvSpPr>
            <p:cNvPr id="6" name="Shape 136"/>
            <p:cNvSpPr txBox="1">
              <a:spLocks/>
            </p:cNvSpPr>
            <p:nvPr/>
          </p:nvSpPr>
          <p:spPr>
            <a:xfrm>
              <a:off x="4692275" y="2707950"/>
              <a:ext cx="3994500" cy="2217900"/>
            </a:xfrm>
            <a:prstGeom prst="rect">
              <a:avLst/>
            </a:prstGeom>
          </p:spPr>
          <p:txBody>
            <a:bodyPr lIns="91425" tIns="91425" rIns="91425" bIns="91425" anchor="t" anchorCtr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None/>
              </a:pPr>
              <a:r>
                <a:rPr lang="en" sz="1000">
                  <a:latin typeface="Consolas"/>
                  <a:ea typeface="Consolas"/>
                  <a:cs typeface="Consolas"/>
                  <a:sym typeface="Consolas"/>
                </a:rPr>
                <a:t>Output ImpactNode Qinj  Timp    Trec     Vmax</a:t>
              </a:r>
            </a:p>
            <a:p>
              <a:pPr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None/>
              </a:pPr>
              <a:r>
                <a:rPr lang="en" sz="1000">
                  <a:latin typeface="Consolas"/>
                  <a:ea typeface="Consolas"/>
                  <a:cs typeface="Consolas"/>
                  <a:sym typeface="Consolas"/>
                </a:rPr>
                <a:t>V_Q    I0_MN11  2.5e-14 1e-09   0.000000 0.006827</a:t>
              </a:r>
            </a:p>
            <a:p>
              <a:pPr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None/>
              </a:pPr>
              <a:r>
                <a:rPr lang="en" sz="1000">
                  <a:latin typeface="Consolas"/>
                  <a:ea typeface="Consolas"/>
                  <a:cs typeface="Consolas"/>
                  <a:sym typeface="Consolas"/>
                </a:rPr>
                <a:t>V_Q    I0_MN11  2.5e-14 1.9e-09 0.000000 0.016568</a:t>
              </a:r>
              <a:br>
                <a:rPr lang="en" sz="1000">
                  <a:latin typeface="Consolas"/>
                  <a:ea typeface="Consolas"/>
                  <a:cs typeface="Consolas"/>
                  <a:sym typeface="Consolas"/>
                </a:rPr>
              </a:br>
              <a:r>
                <a:rPr lang="en" sz="1000">
                  <a:latin typeface="Consolas"/>
                  <a:ea typeface="Consolas"/>
                  <a:cs typeface="Consolas"/>
                  <a:sym typeface="Consolas"/>
                </a:rPr>
                <a:t>V_Q    I0_MN11  5e-14   1e-09   0.000000 0.017084</a:t>
              </a:r>
              <a:br>
                <a:rPr lang="en" sz="1000">
                  <a:latin typeface="Consolas"/>
                  <a:ea typeface="Consolas"/>
                  <a:cs typeface="Consolas"/>
                  <a:sym typeface="Consolas"/>
                </a:rPr>
              </a:br>
              <a:r>
                <a:rPr lang="en" sz="1000">
                  <a:latin typeface="Consolas"/>
                  <a:ea typeface="Consolas"/>
                  <a:cs typeface="Consolas"/>
                  <a:sym typeface="Consolas"/>
                </a:rPr>
                <a:t/>
              </a:r>
              <a:br>
                <a:rPr lang="en" sz="1000">
                  <a:latin typeface="Consolas"/>
                  <a:ea typeface="Consolas"/>
                  <a:cs typeface="Consolas"/>
                  <a:sym typeface="Consolas"/>
                </a:rPr>
              </a:br>
              <a:r>
                <a:rPr lang="en" sz="1000">
                  <a:latin typeface="Consolas"/>
                  <a:ea typeface="Consolas"/>
                  <a:cs typeface="Consolas"/>
                  <a:sym typeface="Consolas"/>
                </a:rPr>
                <a:t>V_Q    I0_MN11  5e-14   1.3e-09 0.000000 0.005371</a:t>
              </a:r>
              <a:br>
                <a:rPr lang="en" sz="1000">
                  <a:latin typeface="Consolas"/>
                  <a:ea typeface="Consolas"/>
                  <a:cs typeface="Consolas"/>
                  <a:sym typeface="Consolas"/>
                </a:rPr>
              </a:br>
              <a:r>
                <a:rPr lang="en" sz="1000">
                  <a:latin typeface="Consolas"/>
                  <a:ea typeface="Consolas"/>
                  <a:cs typeface="Consolas"/>
                  <a:sym typeface="Consolas"/>
                </a:rPr>
                <a:t>V_Q    I0_MN11  5e-14   1.4e-09 1.610000 1.806680</a:t>
              </a:r>
              <a:br>
                <a:rPr lang="en" sz="1000">
                  <a:latin typeface="Consolas"/>
                  <a:ea typeface="Consolas"/>
                  <a:cs typeface="Consolas"/>
                  <a:sym typeface="Consolas"/>
                </a:rPr>
              </a:br>
              <a:r>
                <a:rPr lang="en" sz="1000">
                  <a:latin typeface="Consolas"/>
                  <a:ea typeface="Consolas"/>
                  <a:cs typeface="Consolas"/>
                  <a:sym typeface="Consolas"/>
                </a:rPr>
                <a:t>V_Q    I0_MN11  5e-14   1.5e-09 1.500000 1.806814</a:t>
              </a:r>
              <a:br>
                <a:rPr lang="en" sz="1000">
                  <a:latin typeface="Consolas"/>
                  <a:ea typeface="Consolas"/>
                  <a:cs typeface="Consolas"/>
                  <a:sym typeface="Consolas"/>
                </a:rPr>
              </a:br>
              <a:r>
                <a:rPr lang="en" sz="1000">
                  <a:latin typeface="Consolas"/>
                  <a:ea typeface="Consolas"/>
                  <a:cs typeface="Consolas"/>
                  <a:sym typeface="Consolas"/>
                </a:rPr>
                <a:t>V_Q    I0_MN11  5e-14   1.6e-09 1.400000 1.805740</a:t>
              </a:r>
              <a:br>
                <a:rPr lang="en" sz="1000">
                  <a:latin typeface="Consolas"/>
                  <a:ea typeface="Consolas"/>
                  <a:cs typeface="Consolas"/>
                  <a:sym typeface="Consolas"/>
                </a:rPr>
              </a:br>
              <a:r>
                <a:rPr lang="en" sz="1000">
                  <a:latin typeface="Consolas"/>
                  <a:ea typeface="Consolas"/>
                  <a:cs typeface="Consolas"/>
                  <a:sym typeface="Consolas"/>
                </a:rPr>
                <a:t>V_Q    I0_MN11  5e-14   1.7e-09 1.300000 1.802925</a:t>
              </a:r>
              <a:br>
                <a:rPr lang="en" sz="1000">
                  <a:latin typeface="Consolas"/>
                  <a:ea typeface="Consolas"/>
                  <a:cs typeface="Consolas"/>
                  <a:sym typeface="Consolas"/>
                </a:rPr>
              </a:br>
              <a:r>
                <a:rPr lang="en" sz="1000">
                  <a:latin typeface="Consolas"/>
                  <a:ea typeface="Consolas"/>
                  <a:cs typeface="Consolas"/>
                  <a:sym typeface="Consolas"/>
                </a:rPr>
                <a:t>V_Q    I0_MN11  5e-14   1.8e-09 0.240000 1.404223</a:t>
              </a:r>
              <a:br>
                <a:rPr lang="en" sz="1000">
                  <a:latin typeface="Consolas"/>
                  <a:ea typeface="Consolas"/>
                  <a:cs typeface="Consolas"/>
                  <a:sym typeface="Consolas"/>
                </a:rPr>
              </a:br>
              <a:endParaRPr lang="en" sz="1000">
                <a:latin typeface="Consolas"/>
                <a:ea typeface="Consolas"/>
                <a:cs typeface="Consolas"/>
                <a:sym typeface="Consolas"/>
              </a:endParaRPr>
            </a:p>
          </p:txBody>
        </p:sp>
      </p:grpSp>
      <p:sp>
        <p:nvSpPr>
          <p:cNvPr id="7" name="CuadroTexto 6"/>
          <p:cNvSpPr txBox="1"/>
          <p:nvPr/>
        </p:nvSpPr>
        <p:spPr>
          <a:xfrm>
            <a:off x="4171667" y="5799457"/>
            <a:ext cx="3828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“</a:t>
            </a:r>
            <a:r>
              <a:rPr lang="es-ES" dirty="0" err="1"/>
              <a:t>Deviation</a:t>
            </a:r>
            <a:r>
              <a:rPr lang="es-ES" dirty="0"/>
              <a:t> </a:t>
            </a:r>
            <a:r>
              <a:rPr lang="es-ES" dirty="0" err="1"/>
              <a:t>Recovery</a:t>
            </a:r>
            <a:r>
              <a:rPr lang="es-ES" dirty="0"/>
              <a:t>” </a:t>
            </a:r>
            <a:r>
              <a:rPr lang="es-ES" dirty="0" err="1"/>
              <a:t>heuristic</a:t>
            </a:r>
            <a:r>
              <a:rPr lang="es-ES" dirty="0"/>
              <a:t> </a:t>
            </a:r>
            <a:r>
              <a:rPr lang="es-ES" dirty="0" err="1"/>
              <a:t>analysis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0142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995363" y="399827"/>
            <a:ext cx="2435642" cy="6127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/>
              <a:t>Results</a:t>
            </a:r>
          </a:p>
        </p:txBody>
      </p:sp>
      <p:pic>
        <p:nvPicPr>
          <p:cNvPr id="10" name="Shape 1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7457" y="1096666"/>
            <a:ext cx="8010393" cy="464904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ángulo 1"/>
          <p:cNvSpPr/>
          <p:nvPr/>
        </p:nvSpPr>
        <p:spPr>
          <a:xfrm>
            <a:off x="1524000" y="5745620"/>
            <a:ext cx="91602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this</a:t>
            </a:r>
            <a:r>
              <a:rPr lang="es-ES" dirty="0"/>
              <a:t> particular test,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shot</a:t>
            </a:r>
            <a:r>
              <a:rPr lang="es-ES" dirty="0"/>
              <a:t> at 10 </a:t>
            </a:r>
            <a:r>
              <a:rPr lang="es-ES" dirty="0" err="1"/>
              <a:t>different</a:t>
            </a:r>
            <a:r>
              <a:rPr lang="es-ES" dirty="0"/>
              <a:t> </a:t>
            </a:r>
            <a:r>
              <a:rPr lang="es-ES" dirty="0" err="1"/>
              <a:t>instants</a:t>
            </a:r>
            <a:r>
              <a:rPr lang="es-ES" dirty="0"/>
              <a:t> per </a:t>
            </a:r>
            <a:r>
              <a:rPr lang="es-ES" dirty="0" err="1"/>
              <a:t>period</a:t>
            </a:r>
            <a:r>
              <a:rPr lang="es-ES" dirty="0"/>
              <a:t> to </a:t>
            </a:r>
            <a:r>
              <a:rPr lang="es-ES" dirty="0" err="1"/>
              <a:t>obtain</a:t>
            </a:r>
            <a:r>
              <a:rPr lang="es-ES" dirty="0"/>
              <a:t> a </a:t>
            </a:r>
            <a:r>
              <a:rPr lang="es-ES" dirty="0" err="1"/>
              <a:t>sensitivity</a:t>
            </a:r>
            <a:r>
              <a:rPr lang="es-ES" dirty="0"/>
              <a:t> </a:t>
            </a:r>
            <a:r>
              <a:rPr lang="es-ES" dirty="0" err="1"/>
              <a:t>percentage</a:t>
            </a:r>
            <a:r>
              <a:rPr lang="es-ES" dirty="0"/>
              <a:t>: 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example</a:t>
            </a:r>
            <a:r>
              <a:rPr lang="es-ES" dirty="0"/>
              <a:t> </a:t>
            </a:r>
            <a:r>
              <a:rPr lang="es-ES" dirty="0" err="1"/>
              <a:t>if</a:t>
            </a:r>
            <a:r>
              <a:rPr lang="es-ES" dirty="0"/>
              <a:t> 7 </a:t>
            </a:r>
            <a:r>
              <a:rPr lang="es-ES" dirty="0" err="1"/>
              <a:t>impacts</a:t>
            </a:r>
            <a:r>
              <a:rPr lang="es-ES" dirty="0"/>
              <a:t> </a:t>
            </a:r>
            <a:r>
              <a:rPr lang="es-ES" dirty="0" err="1"/>
              <a:t>generate</a:t>
            </a:r>
            <a:r>
              <a:rPr lang="es-ES" dirty="0"/>
              <a:t> a SEU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have</a:t>
            </a:r>
            <a:r>
              <a:rPr lang="es-ES" dirty="0"/>
              <a:t> a </a:t>
            </a:r>
            <a:r>
              <a:rPr lang="es-ES" dirty="0" err="1"/>
              <a:t>sensitivity</a:t>
            </a:r>
            <a:r>
              <a:rPr lang="es-ES" dirty="0"/>
              <a:t> of 70%</a:t>
            </a:r>
            <a:endParaRPr lang="en-US" dirty="0"/>
          </a:p>
        </p:txBody>
      </p:sp>
      <p:sp>
        <p:nvSpPr>
          <p:cNvPr id="6" name="CuadroTexto 5"/>
          <p:cNvSpPr txBox="1"/>
          <p:nvPr/>
        </p:nvSpPr>
        <p:spPr>
          <a:xfrm>
            <a:off x="6493378" y="727334"/>
            <a:ext cx="419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D-</a:t>
            </a:r>
            <a:r>
              <a:rPr lang="es-ES" dirty="0" err="1">
                <a:solidFill>
                  <a:schemeClr val="accent1">
                    <a:lumMod val="50000"/>
                  </a:schemeClr>
                </a:solidFill>
              </a:rPr>
              <a:t>latch</a:t>
            </a:r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accent1">
                    <a:lumMod val="50000"/>
                  </a:schemeClr>
                </a:solidFill>
              </a:rPr>
              <a:t>circuit</a:t>
            </a:r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 , </a:t>
            </a:r>
            <a:r>
              <a:rPr lang="es-ES" dirty="0" err="1">
                <a:solidFill>
                  <a:schemeClr val="accent1">
                    <a:lumMod val="50000"/>
                  </a:schemeClr>
                </a:solidFill>
              </a:rPr>
              <a:t>STMicroelectronics</a:t>
            </a:r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 130 </a:t>
            </a:r>
            <a:r>
              <a:rPr lang="es-ES" dirty="0" err="1">
                <a:solidFill>
                  <a:schemeClr val="accent1">
                    <a:lumMod val="50000"/>
                  </a:schemeClr>
                </a:solidFill>
              </a:rPr>
              <a:t>nm</a:t>
            </a:r>
            <a:endParaRPr lang="es-ES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16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 Título"/>
          <p:cNvSpPr txBox="1">
            <a:spLocks/>
          </p:cNvSpPr>
          <p:nvPr/>
        </p:nvSpPr>
        <p:spPr>
          <a:xfrm>
            <a:off x="1615184" y="409185"/>
            <a:ext cx="7493000" cy="528121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r>
              <a:rPr lang="es-ES" sz="3200" dirty="0" err="1"/>
              <a:t>Dosimetry</a:t>
            </a:r>
            <a:r>
              <a:rPr lang="es-ES" sz="3200" dirty="0"/>
              <a:t> in Iberia </a:t>
            </a:r>
            <a:r>
              <a:rPr lang="es-ES" sz="3200" dirty="0" err="1"/>
              <a:t>Airline</a:t>
            </a:r>
            <a:endParaRPr lang="es-ES" sz="32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2064" y="421762"/>
            <a:ext cx="1958232" cy="253312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8288" y="412716"/>
            <a:ext cx="1921968" cy="255121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4974" y="937306"/>
            <a:ext cx="4967091" cy="2518311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524000" y="6021288"/>
            <a:ext cx="9266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/>
              <a:t>Validación experimental de las dosis calculadas para las tripulaciones aéreas de IBERIA mediante espectrómetros de Si instalados de modo</a:t>
            </a:r>
          </a:p>
          <a:p>
            <a:r>
              <a:rPr lang="es-ES" sz="1000" dirty="0"/>
              <a:t>permanente en los aviones, </a:t>
            </a:r>
            <a:r>
              <a:rPr lang="es-ES" sz="1000" dirty="0" err="1"/>
              <a:t>J.C.Sáez</a:t>
            </a:r>
            <a:r>
              <a:rPr lang="es-ES" sz="1000" dirty="0"/>
              <a:t> Vergara et al. XVII Congreso nacional de SEFM, Alicante, 2-5 Junio 2009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7370" y="3536188"/>
            <a:ext cx="2383627" cy="178397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5185" y="3502977"/>
            <a:ext cx="2502185" cy="1818422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6558740" y="3039651"/>
            <a:ext cx="41092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200" dirty="0" err="1"/>
              <a:t>Starting</a:t>
            </a:r>
            <a:r>
              <a:rPr lang="es-ES" sz="1200" dirty="0"/>
              <a:t> in 2000, Iberia Airlines and CIEMAT </a:t>
            </a:r>
            <a:r>
              <a:rPr lang="es-ES" sz="1200" dirty="0" err="1"/>
              <a:t>developed</a:t>
            </a:r>
            <a:r>
              <a:rPr lang="es-ES" sz="1200" dirty="0"/>
              <a:t> a </a:t>
            </a:r>
            <a:r>
              <a:rPr lang="es-ES" sz="1200" dirty="0" err="1"/>
              <a:t>measurement</a:t>
            </a:r>
            <a:r>
              <a:rPr lang="es-ES" sz="1200" dirty="0"/>
              <a:t> </a:t>
            </a:r>
            <a:r>
              <a:rPr lang="es-ES" sz="1200" dirty="0" err="1"/>
              <a:t>program</a:t>
            </a:r>
            <a:r>
              <a:rPr lang="es-ES" sz="1200" dirty="0"/>
              <a:t> </a:t>
            </a:r>
            <a:r>
              <a:rPr lang="es-ES" sz="1200" dirty="0" err="1"/>
              <a:t>for</a:t>
            </a:r>
            <a:r>
              <a:rPr lang="es-ES" sz="1200" dirty="0"/>
              <a:t> </a:t>
            </a:r>
            <a:r>
              <a:rPr lang="es-ES" sz="1200" dirty="0" err="1"/>
              <a:t>dosimetry</a:t>
            </a:r>
            <a:r>
              <a:rPr lang="es-ES" sz="1200" dirty="0"/>
              <a:t> in Iberia intercontinental </a:t>
            </a:r>
            <a:r>
              <a:rPr lang="es-ES" sz="1200" dirty="0" err="1"/>
              <a:t>flights</a:t>
            </a:r>
            <a:r>
              <a:rPr lang="es-ES" sz="1200" dirty="0"/>
              <a:t>, </a:t>
            </a:r>
            <a:r>
              <a:rPr lang="es-ES" sz="1200" dirty="0" err="1"/>
              <a:t>first</a:t>
            </a:r>
            <a:r>
              <a:rPr lang="es-ES" sz="1200" dirty="0"/>
              <a:t> </a:t>
            </a:r>
            <a:r>
              <a:rPr lang="es-ES" sz="1200" dirty="0" err="1"/>
              <a:t>with</a:t>
            </a:r>
            <a:r>
              <a:rPr lang="es-ES" sz="1200" dirty="0"/>
              <a:t> non </a:t>
            </a:r>
            <a:r>
              <a:rPr lang="es-ES" sz="1200" dirty="0" err="1"/>
              <a:t>permanent</a:t>
            </a:r>
            <a:r>
              <a:rPr lang="es-ES" sz="1200" dirty="0"/>
              <a:t> </a:t>
            </a:r>
            <a:r>
              <a:rPr lang="es-ES" sz="1200" dirty="0" err="1"/>
              <a:t>dosimeters</a:t>
            </a:r>
            <a:r>
              <a:rPr lang="es-ES" sz="1200" dirty="0"/>
              <a:t>: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200" dirty="0" err="1"/>
              <a:t>Low</a:t>
            </a:r>
            <a:r>
              <a:rPr lang="es-ES" sz="1200" dirty="0"/>
              <a:t> LET (</a:t>
            </a:r>
            <a:r>
              <a:rPr lang="es-ES" sz="1200" dirty="0" err="1"/>
              <a:t>ionising</a:t>
            </a:r>
            <a:r>
              <a:rPr lang="es-ES" sz="1200" dirty="0"/>
              <a:t>) :RSS131 Ion </a:t>
            </a:r>
            <a:r>
              <a:rPr lang="es-ES" sz="1200" dirty="0" err="1"/>
              <a:t>chamber</a:t>
            </a:r>
            <a:r>
              <a:rPr lang="es-ES" sz="1200" dirty="0"/>
              <a:t>, Gamma </a:t>
            </a:r>
            <a:r>
              <a:rPr lang="es-ES" sz="1200" dirty="0" err="1"/>
              <a:t>tracer</a:t>
            </a:r>
            <a:r>
              <a:rPr lang="es-ES" sz="1200" dirty="0"/>
              <a:t> GM </a:t>
            </a:r>
            <a:r>
              <a:rPr lang="es-ES" sz="1200" dirty="0" err="1"/>
              <a:t>tube</a:t>
            </a:r>
            <a:r>
              <a:rPr lang="es-ES" sz="1200" dirty="0"/>
              <a:t>, FH40G </a:t>
            </a:r>
            <a:r>
              <a:rPr lang="es-ES" sz="1200" dirty="0" err="1"/>
              <a:t>proportional</a:t>
            </a:r>
            <a:r>
              <a:rPr lang="es-ES" sz="1200" dirty="0"/>
              <a:t> </a:t>
            </a:r>
            <a:r>
              <a:rPr lang="es-ES" sz="1200" dirty="0" err="1"/>
              <a:t>counter</a:t>
            </a:r>
            <a:r>
              <a:rPr lang="es-ES" sz="1200" dirty="0"/>
              <a:t>, </a:t>
            </a:r>
            <a:r>
              <a:rPr lang="es-ES" sz="1200" dirty="0" err="1"/>
              <a:t>Dosicard</a:t>
            </a:r>
            <a:r>
              <a:rPr lang="es-ES" sz="1200" dirty="0"/>
              <a:t> </a:t>
            </a:r>
            <a:r>
              <a:rPr lang="es-ES" sz="1200" dirty="0" err="1"/>
              <a:t>pocket</a:t>
            </a:r>
            <a:r>
              <a:rPr lang="es-ES" sz="1200" dirty="0"/>
              <a:t> </a:t>
            </a:r>
            <a:r>
              <a:rPr lang="es-ES" sz="1200" dirty="0" err="1"/>
              <a:t>dosimeter</a:t>
            </a:r>
            <a:r>
              <a:rPr lang="es-ES" sz="1200" dirty="0"/>
              <a:t>,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200" dirty="0"/>
              <a:t>High LET (</a:t>
            </a:r>
            <a:r>
              <a:rPr lang="es-ES" sz="1200" dirty="0" err="1"/>
              <a:t>neutrons</a:t>
            </a:r>
            <a:r>
              <a:rPr lang="es-ES" sz="1200" dirty="0"/>
              <a:t>): SWENDI2 </a:t>
            </a:r>
            <a:r>
              <a:rPr lang="es-ES" sz="1200" baseline="30000" dirty="0"/>
              <a:t>3</a:t>
            </a:r>
            <a:r>
              <a:rPr lang="es-ES" sz="1200" dirty="0"/>
              <a:t>He+W </a:t>
            </a:r>
            <a:r>
              <a:rPr lang="es-ES" sz="1200" dirty="0" err="1"/>
              <a:t>counter</a:t>
            </a:r>
            <a:r>
              <a:rPr lang="es-ES" sz="1200" dirty="0"/>
              <a:t>, SNM-50X 3He+Pb,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200" dirty="0" err="1"/>
              <a:t>Tissue</a:t>
            </a:r>
            <a:r>
              <a:rPr lang="es-ES" sz="1200" dirty="0"/>
              <a:t> </a:t>
            </a:r>
            <a:r>
              <a:rPr lang="es-ES" sz="1200" dirty="0" err="1"/>
              <a:t>equivalent</a:t>
            </a:r>
            <a:r>
              <a:rPr lang="es-ES" sz="1200" dirty="0"/>
              <a:t> </a:t>
            </a:r>
            <a:r>
              <a:rPr lang="es-ES" sz="1200" dirty="0" err="1"/>
              <a:t>proportional</a:t>
            </a:r>
            <a:r>
              <a:rPr lang="es-ES" sz="1200" dirty="0"/>
              <a:t> </a:t>
            </a:r>
            <a:r>
              <a:rPr lang="es-ES" sz="1200" dirty="0" err="1"/>
              <a:t>counter</a:t>
            </a:r>
            <a:r>
              <a:rPr lang="es-ES" sz="1200" dirty="0"/>
              <a:t>: </a:t>
            </a:r>
            <a:r>
              <a:rPr lang="es-ES" sz="1200" dirty="0" err="1"/>
              <a:t>Hawk</a:t>
            </a:r>
            <a:r>
              <a:rPr lang="es-ES" sz="1200" dirty="0"/>
              <a:t> TEPC. </a:t>
            </a:r>
          </a:p>
          <a:p>
            <a:pPr algn="just"/>
            <a:r>
              <a:rPr lang="es-ES" sz="1200" dirty="0" err="1"/>
              <a:t>All</a:t>
            </a:r>
            <a:r>
              <a:rPr lang="es-ES" sz="1200" dirty="0"/>
              <a:t> of </a:t>
            </a:r>
            <a:r>
              <a:rPr lang="es-ES" sz="1200" dirty="0" err="1"/>
              <a:t>them</a:t>
            </a:r>
            <a:r>
              <a:rPr lang="es-ES" sz="1200" dirty="0"/>
              <a:t> </a:t>
            </a:r>
            <a:r>
              <a:rPr lang="es-ES" sz="1200" dirty="0" err="1"/>
              <a:t>calibrated</a:t>
            </a:r>
            <a:r>
              <a:rPr lang="es-ES" sz="1200" dirty="0"/>
              <a:t> at CERF </a:t>
            </a:r>
            <a:r>
              <a:rPr lang="es-ES" sz="1200" dirty="0" err="1"/>
              <a:t>facility</a:t>
            </a:r>
            <a:r>
              <a:rPr lang="es-ES" sz="1200" dirty="0"/>
              <a:t> (CERN)</a:t>
            </a:r>
            <a:endParaRPr lang="en-US" sz="1200" dirty="0"/>
          </a:p>
        </p:txBody>
      </p:sp>
      <p:sp>
        <p:nvSpPr>
          <p:cNvPr id="10" name="CuadroTexto 9"/>
          <p:cNvSpPr txBox="1"/>
          <p:nvPr/>
        </p:nvSpPr>
        <p:spPr>
          <a:xfrm>
            <a:off x="1543060" y="5414646"/>
            <a:ext cx="90671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 err="1"/>
              <a:t>Nowadays</a:t>
            </a:r>
            <a:r>
              <a:rPr lang="es-ES" sz="1600" dirty="0"/>
              <a:t> </a:t>
            </a:r>
            <a:r>
              <a:rPr lang="es-ES" sz="1600" dirty="0" err="1"/>
              <a:t>the</a:t>
            </a:r>
            <a:r>
              <a:rPr lang="es-ES" sz="1600" dirty="0"/>
              <a:t> </a:t>
            </a:r>
            <a:r>
              <a:rPr lang="es-ES" sz="1600" dirty="0" err="1"/>
              <a:t>long</a:t>
            </a:r>
            <a:r>
              <a:rPr lang="es-ES" sz="1600" dirty="0"/>
              <a:t> </a:t>
            </a:r>
            <a:r>
              <a:rPr lang="es-ES" sz="1600" dirty="0" err="1"/>
              <a:t>route</a:t>
            </a:r>
            <a:r>
              <a:rPr lang="es-ES" sz="1600" dirty="0"/>
              <a:t> Iberia </a:t>
            </a:r>
            <a:r>
              <a:rPr lang="es-ES" sz="1600" dirty="0" err="1"/>
              <a:t>fleet</a:t>
            </a:r>
            <a:r>
              <a:rPr lang="es-ES" sz="1600" dirty="0"/>
              <a:t> (A340, A330) has </a:t>
            </a:r>
            <a:r>
              <a:rPr lang="es-ES" sz="1600" dirty="0" err="1"/>
              <a:t>permanent</a:t>
            </a:r>
            <a:r>
              <a:rPr lang="es-ES" sz="1600" dirty="0"/>
              <a:t> LIULIN  </a:t>
            </a:r>
            <a:r>
              <a:rPr lang="es-ES" sz="1600" dirty="0" err="1"/>
              <a:t>dosimeters</a:t>
            </a:r>
            <a:r>
              <a:rPr lang="es-ES" sz="1600" dirty="0"/>
              <a:t> </a:t>
            </a:r>
            <a:r>
              <a:rPr lang="es-ES" sz="1600" dirty="0" err="1"/>
              <a:t>on</a:t>
            </a:r>
            <a:r>
              <a:rPr lang="es-ES" sz="1600" dirty="0"/>
              <a:t> </a:t>
            </a:r>
            <a:r>
              <a:rPr lang="es-ES" sz="1600" dirty="0" err="1"/>
              <a:t>board</a:t>
            </a:r>
            <a:r>
              <a:rPr lang="es-ES" sz="1600" dirty="0"/>
              <a:t>, </a:t>
            </a:r>
            <a:r>
              <a:rPr lang="es-ES" sz="1600" dirty="0" err="1"/>
              <a:t>maximum</a:t>
            </a:r>
            <a:r>
              <a:rPr lang="es-ES" sz="1600" dirty="0"/>
              <a:t> anual </a:t>
            </a:r>
            <a:r>
              <a:rPr lang="es-ES" sz="1600" dirty="0" err="1"/>
              <a:t>effective</a:t>
            </a:r>
            <a:r>
              <a:rPr lang="es-ES" sz="1600" dirty="0"/>
              <a:t> </a:t>
            </a:r>
            <a:r>
              <a:rPr lang="es-ES" sz="1600" dirty="0" err="1"/>
              <a:t>dose</a:t>
            </a:r>
            <a:r>
              <a:rPr lang="es-ES" sz="1600" dirty="0"/>
              <a:t> 3.5 </a:t>
            </a:r>
            <a:r>
              <a:rPr lang="es-ES" sz="1600" dirty="0" err="1"/>
              <a:t>mSv</a:t>
            </a:r>
            <a:r>
              <a:rPr lang="es-ES" sz="1600" dirty="0"/>
              <a:t>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8320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-355206" y="-883733"/>
            <a:ext cx="6319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err="1" smtClean="0"/>
              <a:t>Generalities</a:t>
            </a:r>
            <a:r>
              <a:rPr lang="es-ES" sz="2800" b="1" dirty="0" smtClean="0"/>
              <a:t> </a:t>
            </a:r>
            <a:r>
              <a:rPr lang="es-ES" sz="2800" b="1" dirty="0" err="1" smtClean="0"/>
              <a:t>about</a:t>
            </a:r>
            <a:r>
              <a:rPr lang="es-ES" sz="2800" b="1" dirty="0" smtClean="0"/>
              <a:t> SEE </a:t>
            </a:r>
            <a:r>
              <a:rPr lang="es-ES" sz="2800" b="1" dirty="0" err="1" smtClean="0"/>
              <a:t>Description</a:t>
            </a:r>
            <a:r>
              <a:rPr lang="es-ES" sz="2800" b="1" dirty="0" smtClean="0"/>
              <a:t> (1/3)</a:t>
            </a:r>
            <a:endParaRPr lang="es-ES" sz="28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536" y="1216522"/>
            <a:ext cx="3686175" cy="421005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960" y="945780"/>
            <a:ext cx="4248150" cy="4514850"/>
          </a:xfrm>
          <a:prstGeom prst="rect">
            <a:avLst/>
          </a:prstGeom>
        </p:spPr>
      </p:pic>
      <p:grpSp>
        <p:nvGrpSpPr>
          <p:cNvPr id="6" name="5 Grupo"/>
          <p:cNvGrpSpPr>
            <a:grpSpLocks/>
          </p:cNvGrpSpPr>
          <p:nvPr/>
        </p:nvGrpSpPr>
        <p:grpSpPr bwMode="auto">
          <a:xfrm>
            <a:off x="1716959" y="4704495"/>
            <a:ext cx="5391324" cy="1306848"/>
            <a:chOff x="454043" y="5085731"/>
            <a:chExt cx="5391324" cy="1306413"/>
          </a:xfrm>
        </p:grpSpPr>
        <p:sp>
          <p:nvSpPr>
            <p:cNvPr id="7" name="2 CuadroTexto"/>
            <p:cNvSpPr txBox="1">
              <a:spLocks noChangeArrowheads="1"/>
            </p:cNvSpPr>
            <p:nvPr/>
          </p:nvSpPr>
          <p:spPr bwMode="auto">
            <a:xfrm>
              <a:off x="454043" y="5807564"/>
              <a:ext cx="3240807" cy="584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cs typeface="Lucida Sans Unicode" pitchFamily="34" charset="0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  <a:cs typeface="Lucida Sans Unicode" pitchFamily="34" charset="0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  <a:cs typeface="Lucida Sans Unicode" pitchFamily="34" charset="0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  <a:cs typeface="Lucida Sans Unicode" pitchFamily="34" charset="0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  <a:cs typeface="Lucida Sans Unicode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cs typeface="Lucida Sans Unicode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cs typeface="Lucida Sans Unicode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cs typeface="Lucida Sans Unicode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cs typeface="Lucida Sans Unicode" pitchFamily="34" charset="0"/>
                </a:defRPr>
              </a:lvl9pPr>
            </a:lstStyle>
            <a:p>
              <a:pPr algn="ctr" eaLnBrk="1" hangingPunct="1"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s-ES" sz="1600" b="1" dirty="0" err="1" smtClean="0">
                  <a:solidFill>
                    <a:srgbClr val="00B0F0"/>
                  </a:solidFill>
                </a:rPr>
                <a:t>Vulnerably</a:t>
              </a:r>
              <a:r>
                <a:rPr lang="es-ES" sz="1600" b="1" dirty="0" smtClean="0">
                  <a:solidFill>
                    <a:srgbClr val="00B0F0"/>
                  </a:solidFill>
                </a:rPr>
                <a:t> </a:t>
              </a:r>
              <a:r>
                <a:rPr lang="es-ES" sz="1600" b="1" dirty="0" err="1" smtClean="0">
                  <a:solidFill>
                    <a:srgbClr val="00B0F0"/>
                  </a:solidFill>
                </a:rPr>
                <a:t>to</a:t>
              </a:r>
              <a:r>
                <a:rPr lang="es-ES" sz="1600" b="1" dirty="0" smtClean="0">
                  <a:solidFill>
                    <a:srgbClr val="00B0F0"/>
                  </a:solidFill>
                </a:rPr>
                <a:t> </a:t>
              </a:r>
              <a:r>
                <a:rPr lang="es-ES" sz="1600" b="1" dirty="0" err="1" smtClean="0">
                  <a:solidFill>
                    <a:srgbClr val="00B0F0"/>
                  </a:solidFill>
                </a:rPr>
                <a:t>Displacement</a:t>
              </a:r>
              <a:r>
                <a:rPr lang="es-ES" sz="1600" b="1" dirty="0" smtClean="0">
                  <a:solidFill>
                    <a:srgbClr val="00B0F0"/>
                  </a:solidFill>
                </a:rPr>
                <a:t> </a:t>
              </a:r>
              <a:r>
                <a:rPr lang="es-ES" sz="1600" b="1" dirty="0" err="1" smtClean="0">
                  <a:solidFill>
                    <a:srgbClr val="00B0F0"/>
                  </a:solidFill>
                </a:rPr>
                <a:t>Dose</a:t>
              </a:r>
              <a:r>
                <a:rPr lang="es-ES" sz="1600" b="1" dirty="0" smtClean="0">
                  <a:solidFill>
                    <a:srgbClr val="00B0F0"/>
                  </a:solidFill>
                </a:rPr>
                <a:t> </a:t>
              </a:r>
              <a:r>
                <a:rPr lang="es-ES" sz="1600" b="1" dirty="0" err="1" smtClean="0">
                  <a:solidFill>
                    <a:srgbClr val="00B0F0"/>
                  </a:solidFill>
                </a:rPr>
                <a:t>Damage</a:t>
              </a:r>
              <a:endParaRPr lang="es-ES" sz="1600" b="1" dirty="0">
                <a:solidFill>
                  <a:srgbClr val="00B0F0"/>
                </a:solidFill>
              </a:endParaRPr>
            </a:p>
          </p:txBody>
        </p:sp>
        <p:sp>
          <p:nvSpPr>
            <p:cNvPr id="8" name="3 Flecha derecha"/>
            <p:cNvSpPr>
              <a:spLocks noChangeArrowheads="1"/>
            </p:cNvSpPr>
            <p:nvPr/>
          </p:nvSpPr>
          <p:spPr bwMode="auto">
            <a:xfrm rot="16200000">
              <a:off x="2580901" y="5420031"/>
              <a:ext cx="834667" cy="166067"/>
            </a:xfrm>
            <a:prstGeom prst="rightArrow">
              <a:avLst>
                <a:gd name="adj1" fmla="val 50000"/>
                <a:gd name="adj2" fmla="val 50035"/>
              </a:avLst>
            </a:prstGeom>
            <a:solidFill>
              <a:srgbClr val="FFC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es-ES"/>
            </a:p>
          </p:txBody>
        </p:sp>
        <p:sp>
          <p:nvSpPr>
            <p:cNvPr id="9" name="12 Flecha derecha"/>
            <p:cNvSpPr>
              <a:spLocks noChangeArrowheads="1"/>
            </p:cNvSpPr>
            <p:nvPr/>
          </p:nvSpPr>
          <p:spPr bwMode="auto">
            <a:xfrm rot="20164799" flipV="1">
              <a:off x="3332185" y="5339443"/>
              <a:ext cx="2513182" cy="267090"/>
            </a:xfrm>
            <a:prstGeom prst="rightArrow">
              <a:avLst>
                <a:gd name="adj1" fmla="val 50000"/>
                <a:gd name="adj2" fmla="val 50048"/>
              </a:avLst>
            </a:prstGeom>
            <a:solidFill>
              <a:srgbClr val="FFC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es-ES"/>
            </a:p>
          </p:txBody>
        </p:sp>
      </p:grpSp>
      <p:grpSp>
        <p:nvGrpSpPr>
          <p:cNvPr id="10" name="9 Grupo"/>
          <p:cNvGrpSpPr>
            <a:grpSpLocks/>
          </p:cNvGrpSpPr>
          <p:nvPr/>
        </p:nvGrpSpPr>
        <p:grpSpPr bwMode="auto">
          <a:xfrm>
            <a:off x="2989341" y="3479476"/>
            <a:ext cx="7166056" cy="2816519"/>
            <a:chOff x="1728007" y="3859986"/>
            <a:chExt cx="7165168" cy="2816805"/>
          </a:xfrm>
        </p:grpSpPr>
        <p:sp>
          <p:nvSpPr>
            <p:cNvPr id="11" name="10 CuadroTexto"/>
            <p:cNvSpPr txBox="1">
              <a:spLocks noChangeArrowheads="1"/>
            </p:cNvSpPr>
            <p:nvPr/>
          </p:nvSpPr>
          <p:spPr bwMode="auto">
            <a:xfrm>
              <a:off x="5148263" y="5661025"/>
              <a:ext cx="3744912" cy="10157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cs typeface="Lucida Sans Unicode" pitchFamily="34" charset="0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  <a:cs typeface="Lucida Sans Unicode" pitchFamily="34" charset="0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  <a:cs typeface="Lucida Sans Unicode" pitchFamily="34" charset="0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  <a:cs typeface="Lucida Sans Unicode" pitchFamily="34" charset="0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  <a:cs typeface="Lucida Sans Unicode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cs typeface="Lucida Sans Unicode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cs typeface="Lucida Sans Unicode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cs typeface="Lucida Sans Unicode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cs typeface="Lucida Sans Unicode" pitchFamily="34" charset="0"/>
                </a:defRPr>
              </a:lvl9pPr>
            </a:lstStyle>
            <a:p>
              <a:pPr algn="ctr" eaLnBrk="1" hangingPunct="1"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s-ES" sz="2000" b="1" dirty="0" err="1" smtClean="0">
                  <a:solidFill>
                    <a:schemeClr val="tx1"/>
                  </a:solidFill>
                </a:rPr>
                <a:t>Vulnerably</a:t>
              </a:r>
              <a:r>
                <a:rPr lang="es-ES" sz="2000" b="1" dirty="0" smtClean="0">
                  <a:solidFill>
                    <a:schemeClr val="tx1"/>
                  </a:solidFill>
                </a:rPr>
                <a:t> </a:t>
              </a:r>
              <a:r>
                <a:rPr lang="es-ES" sz="2000" b="1" dirty="0" err="1" smtClean="0">
                  <a:solidFill>
                    <a:schemeClr val="tx1"/>
                  </a:solidFill>
                </a:rPr>
                <a:t>to</a:t>
              </a:r>
              <a:r>
                <a:rPr lang="es-ES" sz="2000" b="1" dirty="0" smtClean="0">
                  <a:solidFill>
                    <a:schemeClr val="tx1"/>
                  </a:solidFill>
                </a:rPr>
                <a:t> </a:t>
              </a:r>
              <a:r>
                <a:rPr lang="es-ES" sz="2000" b="1" dirty="0" err="1" smtClean="0">
                  <a:solidFill>
                    <a:schemeClr val="tx1"/>
                  </a:solidFill>
                </a:rPr>
                <a:t>Transient</a:t>
              </a:r>
              <a:r>
                <a:rPr lang="es-ES" sz="2000" b="1" dirty="0" smtClean="0">
                  <a:solidFill>
                    <a:schemeClr val="tx1"/>
                  </a:solidFill>
                </a:rPr>
                <a:t> </a:t>
              </a:r>
              <a:r>
                <a:rPr lang="es-ES" sz="2000" b="1" dirty="0" err="1" smtClean="0">
                  <a:solidFill>
                    <a:schemeClr val="tx1"/>
                  </a:solidFill>
                </a:rPr>
                <a:t>Ionization</a:t>
              </a:r>
              <a:endParaRPr lang="es-ES" sz="2000" b="1" dirty="0">
                <a:solidFill>
                  <a:schemeClr val="tx1"/>
                </a:solidFill>
              </a:endParaRPr>
            </a:p>
            <a:p>
              <a:pPr algn="ctr" eaLnBrk="1" hangingPunct="1"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s-ES" sz="2000" b="1" dirty="0" smtClean="0">
                  <a:solidFill>
                    <a:schemeClr val="tx1"/>
                  </a:solidFill>
                </a:rPr>
                <a:t>(Single </a:t>
              </a:r>
              <a:r>
                <a:rPr lang="es-ES" sz="2000" b="1" dirty="0" err="1" smtClean="0">
                  <a:solidFill>
                    <a:schemeClr val="tx1"/>
                  </a:solidFill>
                </a:rPr>
                <a:t>Event</a:t>
              </a:r>
              <a:r>
                <a:rPr lang="es-ES" sz="2000" b="1" dirty="0" smtClean="0">
                  <a:solidFill>
                    <a:schemeClr val="tx1"/>
                  </a:solidFill>
                </a:rPr>
                <a:t> </a:t>
              </a:r>
              <a:r>
                <a:rPr lang="es-ES" sz="2000" b="1" dirty="0" err="1" smtClean="0">
                  <a:solidFill>
                    <a:schemeClr val="tx1"/>
                  </a:solidFill>
                </a:rPr>
                <a:t>Currents</a:t>
              </a:r>
              <a:r>
                <a:rPr lang="es-ES" sz="2000" b="1" dirty="0" smtClean="0">
                  <a:solidFill>
                    <a:schemeClr val="tx1"/>
                  </a:solidFill>
                </a:rPr>
                <a:t>)</a:t>
              </a:r>
              <a:endParaRPr lang="es-E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12" name="16 Flecha derecha"/>
            <p:cNvSpPr>
              <a:spLocks noChangeArrowheads="1"/>
            </p:cNvSpPr>
            <p:nvPr/>
          </p:nvSpPr>
          <p:spPr bwMode="auto">
            <a:xfrm rot="18050287">
              <a:off x="5813160" y="4637510"/>
              <a:ext cx="1791577" cy="236530"/>
            </a:xfrm>
            <a:prstGeom prst="rightArrow">
              <a:avLst>
                <a:gd name="adj1" fmla="val 50000"/>
                <a:gd name="adj2" fmla="val 50321"/>
              </a:avLst>
            </a:prstGeom>
            <a:solidFill>
              <a:srgbClr val="FFC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es-ES"/>
            </a:p>
          </p:txBody>
        </p:sp>
        <p:sp>
          <p:nvSpPr>
            <p:cNvPr id="13" name="17 Flecha derecha"/>
            <p:cNvSpPr>
              <a:spLocks noChangeArrowheads="1"/>
            </p:cNvSpPr>
            <p:nvPr/>
          </p:nvSpPr>
          <p:spPr bwMode="auto">
            <a:xfrm rot="12764394">
              <a:off x="3684276" y="5187972"/>
              <a:ext cx="1706691" cy="284423"/>
            </a:xfrm>
            <a:prstGeom prst="rightArrow">
              <a:avLst>
                <a:gd name="adj1" fmla="val 50000"/>
                <a:gd name="adj2" fmla="val 50082"/>
              </a:avLst>
            </a:prstGeom>
            <a:solidFill>
              <a:srgbClr val="FFC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es-ES"/>
            </a:p>
          </p:txBody>
        </p:sp>
        <p:sp>
          <p:nvSpPr>
            <p:cNvPr id="14" name="18 Flecha derecha"/>
            <p:cNvSpPr>
              <a:spLocks noChangeArrowheads="1"/>
            </p:cNvSpPr>
            <p:nvPr/>
          </p:nvSpPr>
          <p:spPr bwMode="auto">
            <a:xfrm rot="12407641">
              <a:off x="1728007" y="5545460"/>
              <a:ext cx="3025775" cy="201914"/>
            </a:xfrm>
            <a:prstGeom prst="rightArrow">
              <a:avLst>
                <a:gd name="adj1" fmla="val 50000"/>
                <a:gd name="adj2" fmla="val 49951"/>
              </a:avLst>
            </a:prstGeom>
            <a:solidFill>
              <a:srgbClr val="FFC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es-ES"/>
            </a:p>
          </p:txBody>
        </p:sp>
      </p:grpSp>
      <p:sp>
        <p:nvSpPr>
          <p:cNvPr id="15" name="1 Título"/>
          <p:cNvSpPr txBox="1">
            <a:spLocks/>
          </p:cNvSpPr>
          <p:nvPr/>
        </p:nvSpPr>
        <p:spPr>
          <a:xfrm>
            <a:off x="0" y="287877"/>
            <a:ext cx="7334720" cy="57909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r>
              <a:rPr lang="es-ES" sz="3200" dirty="0" err="1" smtClean="0">
                <a:solidFill>
                  <a:schemeClr val="tx1"/>
                </a:solidFill>
              </a:rPr>
              <a:t>Radiation</a:t>
            </a:r>
            <a:r>
              <a:rPr lang="es-ES" sz="3200" dirty="0" smtClean="0">
                <a:solidFill>
                  <a:schemeClr val="tx1"/>
                </a:solidFill>
              </a:rPr>
              <a:t> </a:t>
            </a:r>
            <a:r>
              <a:rPr lang="es-ES" sz="3200" dirty="0" err="1" smtClean="0">
                <a:solidFill>
                  <a:schemeClr val="tx1"/>
                </a:solidFill>
              </a:rPr>
              <a:t>effects</a:t>
            </a:r>
            <a:r>
              <a:rPr lang="es-ES" sz="3200" dirty="0" smtClean="0">
                <a:solidFill>
                  <a:schemeClr val="tx1"/>
                </a:solidFill>
              </a:rPr>
              <a:t> in </a:t>
            </a:r>
            <a:r>
              <a:rPr lang="es-ES" sz="3200" dirty="0" err="1" smtClean="0">
                <a:solidFill>
                  <a:schemeClr val="tx1"/>
                </a:solidFill>
              </a:rPr>
              <a:t>Electronics</a:t>
            </a:r>
            <a:endParaRPr lang="es-ES" sz="3200" dirty="0" smtClean="0">
              <a:solidFill>
                <a:schemeClr val="tx1"/>
              </a:solidFill>
            </a:endParaRPr>
          </a:p>
        </p:txBody>
      </p:sp>
      <p:grpSp>
        <p:nvGrpSpPr>
          <p:cNvPr id="16" name="16 Grupo"/>
          <p:cNvGrpSpPr>
            <a:grpSpLocks/>
          </p:cNvGrpSpPr>
          <p:nvPr/>
        </p:nvGrpSpPr>
        <p:grpSpPr bwMode="auto">
          <a:xfrm>
            <a:off x="3767684" y="1455336"/>
            <a:ext cx="5634346" cy="2055429"/>
            <a:chOff x="2503993" y="1836674"/>
            <a:chExt cx="5635226" cy="2054915"/>
          </a:xfrm>
        </p:grpSpPr>
        <p:grpSp>
          <p:nvGrpSpPr>
            <p:cNvPr id="17" name="6 Grupo"/>
            <p:cNvGrpSpPr>
              <a:grpSpLocks/>
            </p:cNvGrpSpPr>
            <p:nvPr/>
          </p:nvGrpSpPr>
          <p:grpSpPr bwMode="auto">
            <a:xfrm>
              <a:off x="2503993" y="1836674"/>
              <a:ext cx="3302154" cy="2054915"/>
              <a:chOff x="2503993" y="1836674"/>
              <a:chExt cx="3302154" cy="2054915"/>
            </a:xfrm>
          </p:grpSpPr>
          <p:sp>
            <p:nvSpPr>
              <p:cNvPr id="19" name="9 CuadroTexto"/>
              <p:cNvSpPr txBox="1">
                <a:spLocks noChangeArrowheads="1"/>
              </p:cNvSpPr>
              <p:nvPr/>
            </p:nvSpPr>
            <p:spPr bwMode="auto">
              <a:xfrm>
                <a:off x="2503993" y="1836674"/>
                <a:ext cx="2643709" cy="8307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bg1"/>
                    </a:solidFill>
                    <a:latin typeface="Arial" charset="0"/>
                    <a:cs typeface="Lucida Sans Unicode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bg1"/>
                    </a:solidFill>
                    <a:latin typeface="Arial" charset="0"/>
                    <a:cs typeface="Lucida Sans Unicode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bg1"/>
                    </a:solidFill>
                    <a:latin typeface="Arial" charset="0"/>
                    <a:cs typeface="Lucida Sans Unicode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bg1"/>
                    </a:solidFill>
                    <a:latin typeface="Arial" charset="0"/>
                    <a:cs typeface="Lucida Sans Unicode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bg1"/>
                    </a:solidFill>
                    <a:latin typeface="Arial" charset="0"/>
                    <a:cs typeface="Lucida Sans Unicode" pitchFamily="34" charset="0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Arial" charset="0"/>
                    <a:cs typeface="Lucida Sans Unicode" pitchFamily="34" charset="0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Arial" charset="0"/>
                    <a:cs typeface="Lucida Sans Unicode" pitchFamily="34" charset="0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Arial" charset="0"/>
                    <a:cs typeface="Lucida Sans Unicode" pitchFamily="34" charset="0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Arial" charset="0"/>
                    <a:cs typeface="Lucida Sans Unicode" pitchFamily="34" charset="0"/>
                  </a:defRPr>
                </a:lvl9pPr>
              </a:lstStyle>
              <a:p>
                <a:pPr algn="ctr" eaLnBrk="1" hangingPunct="1"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r>
                  <a:rPr lang="es-ES" sz="1600" b="1" dirty="0" err="1" smtClean="0">
                    <a:solidFill>
                      <a:srgbClr val="00B0F0"/>
                    </a:solidFill>
                  </a:rPr>
                  <a:t>Vulnerably</a:t>
                </a:r>
                <a:r>
                  <a:rPr lang="es-ES" sz="1600" b="1" dirty="0" smtClean="0">
                    <a:solidFill>
                      <a:srgbClr val="00B0F0"/>
                    </a:solidFill>
                  </a:rPr>
                  <a:t> </a:t>
                </a:r>
                <a:r>
                  <a:rPr lang="es-ES" sz="1600" b="1" dirty="0" err="1" smtClean="0">
                    <a:solidFill>
                      <a:srgbClr val="00B0F0"/>
                    </a:solidFill>
                  </a:rPr>
                  <a:t>to</a:t>
                </a:r>
                <a:r>
                  <a:rPr lang="es-ES" sz="1600" b="1" dirty="0">
                    <a:solidFill>
                      <a:srgbClr val="00B0F0"/>
                    </a:solidFill>
                  </a:rPr>
                  <a:t> </a:t>
                </a:r>
                <a:endParaRPr lang="es-ES" sz="1600" b="1" dirty="0" smtClean="0">
                  <a:solidFill>
                    <a:srgbClr val="00B0F0"/>
                  </a:solidFill>
                </a:endParaRPr>
              </a:p>
              <a:p>
                <a:pPr algn="ctr" eaLnBrk="1" hangingPunct="1"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r>
                  <a:rPr lang="es-ES" sz="1600" b="1" dirty="0" smtClean="0">
                    <a:solidFill>
                      <a:srgbClr val="00B0F0"/>
                    </a:solidFill>
                  </a:rPr>
                  <a:t>Total </a:t>
                </a:r>
                <a:r>
                  <a:rPr lang="es-ES" sz="1600" b="1" dirty="0" err="1" smtClean="0">
                    <a:solidFill>
                      <a:srgbClr val="00B0F0"/>
                    </a:solidFill>
                  </a:rPr>
                  <a:t>Ionization</a:t>
                </a:r>
                <a:r>
                  <a:rPr lang="es-ES" sz="1600" b="1" dirty="0" smtClean="0">
                    <a:solidFill>
                      <a:srgbClr val="00B0F0"/>
                    </a:solidFill>
                  </a:rPr>
                  <a:t> </a:t>
                </a:r>
                <a:r>
                  <a:rPr lang="es-ES" sz="1600" b="1" dirty="0" err="1" smtClean="0">
                    <a:solidFill>
                      <a:srgbClr val="00B0F0"/>
                    </a:solidFill>
                  </a:rPr>
                  <a:t>Dose</a:t>
                </a:r>
                <a:r>
                  <a:rPr lang="es-ES" sz="1600" b="1" dirty="0" smtClean="0">
                    <a:solidFill>
                      <a:srgbClr val="00B0F0"/>
                    </a:solidFill>
                  </a:rPr>
                  <a:t> (TID)</a:t>
                </a:r>
              </a:p>
            </p:txBody>
          </p:sp>
          <p:sp>
            <p:nvSpPr>
              <p:cNvPr id="20" name="13 Flecha derecha"/>
              <p:cNvSpPr>
                <a:spLocks noChangeArrowheads="1"/>
              </p:cNvSpPr>
              <p:nvPr/>
            </p:nvSpPr>
            <p:spPr bwMode="auto">
              <a:xfrm rot="2121751">
                <a:off x="4555792" y="2761252"/>
                <a:ext cx="1250355" cy="232601"/>
              </a:xfrm>
              <a:prstGeom prst="rightArrow">
                <a:avLst>
                  <a:gd name="adj1" fmla="val 50000"/>
                  <a:gd name="adj2" fmla="val 49724"/>
                </a:avLst>
              </a:prstGeom>
              <a:solidFill>
                <a:srgbClr val="FFC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endParaRPr lang="es-ES"/>
              </a:p>
            </p:txBody>
          </p:sp>
          <p:sp>
            <p:nvSpPr>
              <p:cNvPr id="21" name="15 Flecha derecha"/>
              <p:cNvSpPr>
                <a:spLocks noChangeArrowheads="1"/>
              </p:cNvSpPr>
              <p:nvPr/>
            </p:nvSpPr>
            <p:spPr bwMode="auto">
              <a:xfrm rot="7921295">
                <a:off x="2420199" y="3038037"/>
                <a:ext cx="1419589" cy="287516"/>
              </a:xfrm>
              <a:prstGeom prst="rightArrow">
                <a:avLst>
                  <a:gd name="adj1" fmla="val 50000"/>
                  <a:gd name="adj2" fmla="val 49999"/>
                </a:avLst>
              </a:prstGeom>
              <a:solidFill>
                <a:srgbClr val="FFC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endParaRPr lang="es-ES"/>
              </a:p>
            </p:txBody>
          </p:sp>
        </p:grpSp>
        <p:sp>
          <p:nvSpPr>
            <p:cNvPr id="18" name="14 Flecha derecha"/>
            <p:cNvSpPr>
              <a:spLocks noChangeArrowheads="1"/>
            </p:cNvSpPr>
            <p:nvPr/>
          </p:nvSpPr>
          <p:spPr bwMode="auto">
            <a:xfrm rot="970309">
              <a:off x="4749942" y="2743956"/>
              <a:ext cx="3389277" cy="247939"/>
            </a:xfrm>
            <a:prstGeom prst="rightArrow">
              <a:avLst>
                <a:gd name="adj1" fmla="val 50000"/>
                <a:gd name="adj2" fmla="val 50186"/>
              </a:avLst>
            </a:prstGeom>
            <a:solidFill>
              <a:srgbClr val="FFC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342832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 Título"/>
          <p:cNvSpPr txBox="1">
            <a:spLocks/>
          </p:cNvSpPr>
          <p:nvPr/>
        </p:nvSpPr>
        <p:spPr>
          <a:xfrm>
            <a:off x="1697269" y="404664"/>
            <a:ext cx="8964488" cy="504056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r>
              <a:rPr lang="es-ES" sz="3600" dirty="0" err="1"/>
              <a:t>Any</a:t>
            </a:r>
            <a:r>
              <a:rPr lang="es-ES" sz="3600" dirty="0"/>
              <a:t> </a:t>
            </a:r>
            <a:r>
              <a:rPr lang="es-ES" sz="3600" dirty="0" err="1"/>
              <a:t>modern</a:t>
            </a:r>
            <a:r>
              <a:rPr lang="es-ES" sz="3600" dirty="0"/>
              <a:t> digital MOS </a:t>
            </a:r>
            <a:r>
              <a:rPr lang="es-ES" sz="3600" dirty="0" err="1"/>
              <a:t>tech</a:t>
            </a:r>
            <a:r>
              <a:rPr lang="es-ES" sz="3600" dirty="0"/>
              <a:t> </a:t>
            </a:r>
            <a:r>
              <a:rPr lang="es-ES" sz="3600" dirty="0" err="1"/>
              <a:t>is</a:t>
            </a:r>
            <a:r>
              <a:rPr lang="es-ES" sz="3600" dirty="0"/>
              <a:t> SEE </a:t>
            </a:r>
            <a:r>
              <a:rPr lang="es-ES" sz="3600" dirty="0" err="1" smtClean="0"/>
              <a:t>sensitive</a:t>
            </a:r>
            <a:r>
              <a:rPr lang="es-ES" sz="3600" dirty="0" smtClean="0"/>
              <a:t>!</a:t>
            </a:r>
            <a:endParaRPr lang="es-ES" sz="36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2809391" y="989459"/>
            <a:ext cx="53355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As a general rule: </a:t>
            </a:r>
            <a:r>
              <a:rPr lang="es-ES" dirty="0" err="1"/>
              <a:t>increasing</a:t>
            </a:r>
            <a:r>
              <a:rPr lang="es-ES" dirty="0"/>
              <a:t> </a:t>
            </a:r>
            <a:r>
              <a:rPr lang="es-ES" dirty="0" err="1"/>
              <a:t>miniaturization</a:t>
            </a:r>
            <a:r>
              <a:rPr lang="es-ES" dirty="0"/>
              <a:t> </a:t>
            </a:r>
            <a:r>
              <a:rPr lang="es-ES" dirty="0" err="1"/>
              <a:t>means</a:t>
            </a:r>
            <a:endParaRPr lang="es-ES" dirty="0"/>
          </a:p>
          <a:p>
            <a:r>
              <a:rPr lang="es-ES" dirty="0" err="1"/>
              <a:t>increasing</a:t>
            </a:r>
            <a:r>
              <a:rPr lang="es-ES" dirty="0"/>
              <a:t> SEE </a:t>
            </a:r>
            <a:r>
              <a:rPr lang="es-ES" dirty="0" err="1"/>
              <a:t>sensitivity</a:t>
            </a:r>
            <a:r>
              <a:rPr lang="en-US" dirty="0"/>
              <a:t> and decreasing TID sensitivity</a:t>
            </a:r>
            <a:endParaRPr lang="es-ES" dirty="0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8705" y="1729061"/>
            <a:ext cx="4823052" cy="3374485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7968208" y="1895440"/>
            <a:ext cx="20442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/>
              <a:t>Geostationary</a:t>
            </a:r>
            <a:r>
              <a:rPr lang="es-ES" dirty="0"/>
              <a:t> </a:t>
            </a:r>
            <a:r>
              <a:rPr lang="es-ES" dirty="0" err="1"/>
              <a:t>Orbit</a:t>
            </a:r>
            <a:endParaRPr lang="es-ES" dirty="0"/>
          </a:p>
          <a:p>
            <a:r>
              <a:rPr lang="es-ES" dirty="0"/>
              <a:t>      </a:t>
            </a:r>
            <a:r>
              <a:rPr lang="es-ES" dirty="0" err="1"/>
              <a:t>Proton</a:t>
            </a:r>
            <a:r>
              <a:rPr lang="es-ES" dirty="0"/>
              <a:t> flux </a:t>
            </a:r>
            <a:endParaRPr lang="en-US" dirty="0"/>
          </a:p>
        </p:txBody>
      </p:sp>
      <p:sp>
        <p:nvSpPr>
          <p:cNvPr id="17" name="CuadroTexto 16"/>
          <p:cNvSpPr txBox="1"/>
          <p:nvPr/>
        </p:nvSpPr>
        <p:spPr>
          <a:xfrm>
            <a:off x="6528048" y="5073617"/>
            <a:ext cx="46790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/>
              <a:t>Low</a:t>
            </a:r>
            <a:r>
              <a:rPr lang="es-ES" sz="1200" dirty="0"/>
              <a:t> </a:t>
            </a:r>
            <a:r>
              <a:rPr lang="es-ES" sz="1200" dirty="0" err="1"/>
              <a:t>energy</a:t>
            </a:r>
            <a:r>
              <a:rPr lang="es-ES" sz="1200" dirty="0"/>
              <a:t> </a:t>
            </a:r>
            <a:r>
              <a:rPr lang="es-ES" sz="1200" dirty="0" err="1"/>
              <a:t>proton</a:t>
            </a:r>
            <a:r>
              <a:rPr lang="es-ES" sz="1200" dirty="0"/>
              <a:t> single </a:t>
            </a:r>
            <a:r>
              <a:rPr lang="es-ES" sz="1200" dirty="0" err="1"/>
              <a:t>event</a:t>
            </a:r>
            <a:r>
              <a:rPr lang="es-ES" sz="1200" dirty="0"/>
              <a:t> </a:t>
            </a:r>
            <a:r>
              <a:rPr lang="es-ES" sz="1200" dirty="0" err="1"/>
              <a:t>upsets</a:t>
            </a:r>
            <a:r>
              <a:rPr lang="es-ES" sz="1200" dirty="0"/>
              <a:t> in SRAM, </a:t>
            </a:r>
            <a:r>
              <a:rPr lang="es-ES" sz="1200" dirty="0" err="1"/>
              <a:t>B.Sierawsky</a:t>
            </a:r>
            <a:r>
              <a:rPr lang="es-ES" sz="1200" dirty="0"/>
              <a:t>, 2012</a:t>
            </a:r>
            <a:endParaRPr lang="en-US" sz="1200" dirty="0"/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7270" y="1672470"/>
            <a:ext cx="4152179" cy="3589403"/>
          </a:xfrm>
          <a:prstGeom prst="rect">
            <a:avLst/>
          </a:prstGeom>
        </p:spPr>
      </p:pic>
      <p:sp>
        <p:nvSpPr>
          <p:cNvPr id="19" name="CuadroTexto 18"/>
          <p:cNvSpPr txBox="1"/>
          <p:nvPr/>
        </p:nvSpPr>
        <p:spPr>
          <a:xfrm>
            <a:off x="1697269" y="5840955"/>
            <a:ext cx="8764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Below</a:t>
            </a:r>
            <a:r>
              <a:rPr lang="es-ES" dirty="0"/>
              <a:t> 65 </a:t>
            </a:r>
            <a:r>
              <a:rPr lang="es-ES" dirty="0" err="1"/>
              <a:t>nm</a:t>
            </a:r>
            <a:r>
              <a:rPr lang="es-ES" dirty="0"/>
              <a:t>, SEE </a:t>
            </a:r>
            <a:r>
              <a:rPr lang="es-ES" dirty="0" err="1"/>
              <a:t>effects</a:t>
            </a:r>
            <a:r>
              <a:rPr lang="es-ES" dirty="0"/>
              <a:t> </a:t>
            </a:r>
            <a:r>
              <a:rPr lang="es-ES" dirty="0" err="1"/>
              <a:t>will</a:t>
            </a:r>
            <a:r>
              <a:rPr lang="es-ES" dirty="0"/>
              <a:t> be </a:t>
            </a:r>
            <a:r>
              <a:rPr lang="es-ES" dirty="0" err="1"/>
              <a:t>common</a:t>
            </a:r>
            <a:r>
              <a:rPr lang="es-ES" dirty="0"/>
              <a:t> in </a:t>
            </a:r>
            <a:r>
              <a:rPr lang="es-ES" dirty="0" err="1"/>
              <a:t>any</a:t>
            </a:r>
            <a:r>
              <a:rPr lang="es-ES" dirty="0"/>
              <a:t> </a:t>
            </a:r>
            <a:r>
              <a:rPr lang="es-ES" dirty="0" err="1"/>
              <a:t>proton</a:t>
            </a:r>
            <a:r>
              <a:rPr lang="es-ES" dirty="0"/>
              <a:t>/ion </a:t>
            </a:r>
            <a:r>
              <a:rPr lang="es-ES" dirty="0" err="1"/>
              <a:t>radiation</a:t>
            </a:r>
            <a:r>
              <a:rPr lang="es-ES" dirty="0"/>
              <a:t> </a:t>
            </a:r>
            <a:r>
              <a:rPr lang="es-ES" dirty="0" err="1"/>
              <a:t>field</a:t>
            </a:r>
            <a:r>
              <a:rPr lang="es-ES" dirty="0"/>
              <a:t> 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1991544" y="5148458"/>
            <a:ext cx="4679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65nm </a:t>
            </a:r>
            <a:r>
              <a:rPr lang="es-ES" sz="1200" dirty="0" err="1"/>
              <a:t>technology</a:t>
            </a:r>
            <a:r>
              <a:rPr lang="es-ES" sz="1200" dirty="0"/>
              <a:t> </a:t>
            </a:r>
            <a:r>
              <a:rPr lang="es-ES" sz="1200" dirty="0" err="1"/>
              <a:t>development</a:t>
            </a:r>
            <a:r>
              <a:rPr lang="es-ES" sz="1200" dirty="0"/>
              <a:t> </a:t>
            </a:r>
            <a:r>
              <a:rPr lang="es-ES" sz="1200" dirty="0" err="1"/>
              <a:t>for</a:t>
            </a:r>
            <a:r>
              <a:rPr lang="es-ES" sz="1200" dirty="0"/>
              <a:t> </a:t>
            </a:r>
            <a:r>
              <a:rPr lang="es-ES" sz="1200" dirty="0" err="1"/>
              <a:t>electronics</a:t>
            </a:r>
            <a:r>
              <a:rPr lang="es-ES" sz="1200" dirty="0"/>
              <a:t> in </a:t>
            </a:r>
            <a:r>
              <a:rPr lang="es-ES" sz="1200" dirty="0" err="1"/>
              <a:t>the</a:t>
            </a:r>
            <a:endParaRPr lang="es-ES" sz="1200" dirty="0"/>
          </a:p>
          <a:p>
            <a:r>
              <a:rPr lang="es-ES" sz="1200" dirty="0"/>
              <a:t>LHC at CERN, </a:t>
            </a:r>
            <a:r>
              <a:rPr lang="es-ES" sz="1200" dirty="0" err="1"/>
              <a:t>F.Anghinolfi</a:t>
            </a:r>
            <a:r>
              <a:rPr lang="es-ES" sz="1200" dirty="0"/>
              <a:t>, AMICSA 2016</a:t>
            </a:r>
            <a:endParaRPr lang="en-US" sz="1200" dirty="0"/>
          </a:p>
        </p:txBody>
      </p:sp>
      <p:sp>
        <p:nvSpPr>
          <p:cNvPr id="21" name="CuadroTexto 20"/>
          <p:cNvSpPr txBox="1"/>
          <p:nvPr/>
        </p:nvSpPr>
        <p:spPr>
          <a:xfrm>
            <a:off x="2837194" y="1884411"/>
            <a:ext cx="17983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SEE Cross </a:t>
            </a:r>
            <a:r>
              <a:rPr lang="es-ES" dirty="0" err="1"/>
              <a:t>section</a:t>
            </a:r>
            <a:endParaRPr lang="es-ES" dirty="0"/>
          </a:p>
          <a:p>
            <a:r>
              <a:rPr lang="es-ES" dirty="0"/>
              <a:t>TSMC 65 </a:t>
            </a:r>
            <a:r>
              <a:rPr lang="es-ES" dirty="0" err="1"/>
              <a:t>nm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04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16640</TotalTime>
  <Words>5113</Words>
  <Application>Microsoft Office PowerPoint</Application>
  <PresentationFormat>Panorámica</PresentationFormat>
  <Paragraphs>695</Paragraphs>
  <Slides>69</Slides>
  <Notes>37</Notes>
  <HiddenSlides>0</HiddenSlides>
  <MMClips>0</MMClips>
  <ScaleCrop>false</ScaleCrop>
  <HeadingPairs>
    <vt:vector size="8" baseType="variant">
      <vt:variant>
        <vt:lpstr>Fuentes usadas</vt:lpstr>
      </vt:variant>
      <vt:variant>
        <vt:i4>14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69</vt:i4>
      </vt:variant>
    </vt:vector>
  </HeadingPairs>
  <TitlesOfParts>
    <vt:vector size="86" baseType="lpstr">
      <vt:lpstr>SimSun</vt:lpstr>
      <vt:lpstr>Arial</vt:lpstr>
      <vt:lpstr>Arial Unicode MS</vt:lpstr>
      <vt:lpstr>Calibri</vt:lpstr>
      <vt:lpstr>Calibri Light</vt:lpstr>
      <vt:lpstr>Consolas</vt:lpstr>
      <vt:lpstr>Gill Sans MT</vt:lpstr>
      <vt:lpstr>Lucida Sans Unicode</vt:lpstr>
      <vt:lpstr>StarBats</vt:lpstr>
      <vt:lpstr>Symbol</vt:lpstr>
      <vt:lpstr>Tahoma</vt:lpstr>
      <vt:lpstr>Times New Roman</vt:lpstr>
      <vt:lpstr>Verdana</vt:lpstr>
      <vt:lpstr>Wingdings</vt:lpstr>
      <vt:lpstr>Tema de Office</vt:lpstr>
      <vt:lpstr>Visio</vt:lpstr>
      <vt:lpstr>Paquete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rogelio</dc:creator>
  <cp:lastModifiedBy>rogelio</cp:lastModifiedBy>
  <cp:revision>498</cp:revision>
  <cp:lastPrinted>2014-09-28T22:54:07Z</cp:lastPrinted>
  <dcterms:created xsi:type="dcterms:W3CDTF">2013-07-09T16:55:04Z</dcterms:created>
  <dcterms:modified xsi:type="dcterms:W3CDTF">2019-06-06T17:22:43Z</dcterms:modified>
</cp:coreProperties>
</file>